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24" r:id="rId2"/>
    <p:sldId id="344" r:id="rId3"/>
    <p:sldId id="348" r:id="rId4"/>
    <p:sldId id="351" r:id="rId5"/>
    <p:sldId id="345" r:id="rId6"/>
    <p:sldId id="361" r:id="rId7"/>
    <p:sldId id="350" r:id="rId8"/>
    <p:sldId id="346" r:id="rId9"/>
    <p:sldId id="319" r:id="rId10"/>
    <p:sldId id="326" r:id="rId11"/>
    <p:sldId id="325" r:id="rId12"/>
    <p:sldId id="323" r:id="rId13"/>
    <p:sldId id="334" r:id="rId14"/>
    <p:sldId id="340" r:id="rId15"/>
    <p:sldId id="330" r:id="rId16"/>
    <p:sldId id="352" r:id="rId17"/>
    <p:sldId id="353" r:id="rId18"/>
    <p:sldId id="355" r:id="rId19"/>
    <p:sldId id="363" r:id="rId20"/>
    <p:sldId id="356" r:id="rId21"/>
    <p:sldId id="335" r:id="rId22"/>
    <p:sldId id="354" r:id="rId23"/>
    <p:sldId id="336" r:id="rId24"/>
    <p:sldId id="337" r:id="rId25"/>
    <p:sldId id="258" r:id="rId26"/>
    <p:sldId id="328" r:id="rId27"/>
    <p:sldId id="343" r:id="rId28"/>
    <p:sldId id="339" r:id="rId29"/>
    <p:sldId id="342" r:id="rId30"/>
    <p:sldId id="262" r:id="rId31"/>
    <p:sldId id="364" r:id="rId32"/>
    <p:sldId id="341" r:id="rId33"/>
    <p:sldId id="362" r:id="rId34"/>
    <p:sldId id="358" r:id="rId35"/>
    <p:sldId id="256" r:id="rId36"/>
    <p:sldId id="349" r:id="rId37"/>
    <p:sldId id="359" r:id="rId38"/>
    <p:sldId id="3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snapToObjects="1" showGuides="1">
      <p:cViewPr varScale="1">
        <p:scale>
          <a:sx n="97" d="100"/>
          <a:sy n="97" d="100"/>
        </p:scale>
        <p:origin x="312" y="78"/>
      </p:cViewPr>
      <p:guideLst>
        <p:guide orient="horz" pos="2136"/>
        <p:guide pos="3840"/>
      </p:guideLst>
    </p:cSldViewPr>
  </p:slideViewPr>
  <p:outlineViewPr>
    <p:cViewPr>
      <p:scale>
        <a:sx n="33" d="100"/>
        <a:sy n="33" d="100"/>
      </p:scale>
      <p:origin x="0" y="-2808"/>
    </p:cViewPr>
  </p:outlineViewPr>
  <p:notesTextViewPr>
    <p:cViewPr>
      <p:scale>
        <a:sx n="1" d="1"/>
        <a:sy n="1" d="1"/>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71DDD-8778-A04D-9351-5989085847D4}"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EED24-E239-8C4F-A905-8F891F81CF7A}" type="slidenum">
              <a:rPr lang="en-US" smtClean="0"/>
              <a:t>‹#›</a:t>
            </a:fld>
            <a:endParaRPr lang="en-US"/>
          </a:p>
        </p:txBody>
      </p:sp>
    </p:spTree>
    <p:extLst>
      <p:ext uri="{BB962C8B-B14F-4D97-AF65-F5344CB8AC3E}">
        <p14:creationId xmlns:p14="http://schemas.microsoft.com/office/powerpoint/2010/main" val="2167780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5EED24-E239-8C4F-A905-8F891F81CF7A}" type="slidenum">
              <a:rPr lang="en-US" smtClean="0"/>
              <a:t>1</a:t>
            </a:fld>
            <a:endParaRPr lang="en-US"/>
          </a:p>
        </p:txBody>
      </p:sp>
    </p:spTree>
    <p:extLst>
      <p:ext uri="{BB962C8B-B14F-4D97-AF65-F5344CB8AC3E}">
        <p14:creationId xmlns:p14="http://schemas.microsoft.com/office/powerpoint/2010/main" val="568833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5EED24-E239-8C4F-A905-8F891F81CF7A}" type="slidenum">
              <a:rPr lang="en-US" smtClean="0"/>
              <a:t>11</a:t>
            </a:fld>
            <a:endParaRPr lang="en-US"/>
          </a:p>
        </p:txBody>
      </p:sp>
    </p:spTree>
    <p:extLst>
      <p:ext uri="{BB962C8B-B14F-4D97-AF65-F5344CB8AC3E}">
        <p14:creationId xmlns:p14="http://schemas.microsoft.com/office/powerpoint/2010/main" val="58956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5EED24-E239-8C4F-A905-8F891F81CF7A}" type="slidenum">
              <a:rPr lang="en-US" smtClean="0"/>
              <a:t>12</a:t>
            </a:fld>
            <a:endParaRPr lang="en-US"/>
          </a:p>
        </p:txBody>
      </p:sp>
    </p:spTree>
    <p:extLst>
      <p:ext uri="{BB962C8B-B14F-4D97-AF65-F5344CB8AC3E}">
        <p14:creationId xmlns:p14="http://schemas.microsoft.com/office/powerpoint/2010/main" val="1425682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5EED24-E239-8C4F-A905-8F891F81CF7A}" type="slidenum">
              <a:rPr lang="en-US" smtClean="0"/>
              <a:t>14</a:t>
            </a:fld>
            <a:endParaRPr lang="en-US"/>
          </a:p>
        </p:txBody>
      </p:sp>
    </p:spTree>
    <p:extLst>
      <p:ext uri="{BB962C8B-B14F-4D97-AF65-F5344CB8AC3E}">
        <p14:creationId xmlns:p14="http://schemas.microsoft.com/office/powerpoint/2010/main" val="2836839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5EED24-E239-8C4F-A905-8F891F81CF7A}" type="slidenum">
              <a:rPr lang="en-US" smtClean="0"/>
              <a:t>23</a:t>
            </a:fld>
            <a:endParaRPr lang="en-US"/>
          </a:p>
        </p:txBody>
      </p:sp>
    </p:spTree>
    <p:extLst>
      <p:ext uri="{BB962C8B-B14F-4D97-AF65-F5344CB8AC3E}">
        <p14:creationId xmlns:p14="http://schemas.microsoft.com/office/powerpoint/2010/main" val="804270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5EED24-E239-8C4F-A905-8F891F81CF7A}" type="slidenum">
              <a:rPr lang="en-US" smtClean="0"/>
              <a:t>28</a:t>
            </a:fld>
            <a:endParaRPr lang="en-US"/>
          </a:p>
        </p:txBody>
      </p:sp>
    </p:spTree>
    <p:extLst>
      <p:ext uri="{BB962C8B-B14F-4D97-AF65-F5344CB8AC3E}">
        <p14:creationId xmlns:p14="http://schemas.microsoft.com/office/powerpoint/2010/main" val="2633833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279BB-CD37-3F49-997C-F2A29A9AE996}" type="slidenum">
              <a:rPr lang="en-US" smtClean="0"/>
              <a:t>37</a:t>
            </a:fld>
            <a:endParaRPr lang="en-US"/>
          </a:p>
        </p:txBody>
      </p:sp>
    </p:spTree>
    <p:extLst>
      <p:ext uri="{BB962C8B-B14F-4D97-AF65-F5344CB8AC3E}">
        <p14:creationId xmlns:p14="http://schemas.microsoft.com/office/powerpoint/2010/main" val="392637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39196-907C-464F-951F-D252CFBD9F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081CF4-2BAC-6942-A3FB-61DC85E7EE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0548C5-A0DF-CF44-9A69-4987B6B2D4ED}"/>
              </a:ext>
            </a:extLst>
          </p:cNvPr>
          <p:cNvSpPr>
            <a:spLocks noGrp="1"/>
          </p:cNvSpPr>
          <p:nvPr>
            <p:ph type="dt" sz="half" idx="10"/>
          </p:nvPr>
        </p:nvSpPr>
        <p:spPr/>
        <p:txBody>
          <a:bodyPr/>
          <a:lstStyle/>
          <a:p>
            <a:fld id="{139C1A54-FE3E-ED41-9B68-56D11546EC32}" type="datetimeFigureOut">
              <a:rPr lang="en-US" smtClean="0"/>
              <a:t>3/21/2024</a:t>
            </a:fld>
            <a:endParaRPr lang="en-US"/>
          </a:p>
        </p:txBody>
      </p:sp>
      <p:sp>
        <p:nvSpPr>
          <p:cNvPr id="5" name="Footer Placeholder 4">
            <a:extLst>
              <a:ext uri="{FF2B5EF4-FFF2-40B4-BE49-F238E27FC236}">
                <a16:creationId xmlns:a16="http://schemas.microsoft.com/office/drawing/2014/main" id="{F99EED5E-5796-164E-88E6-FEBB44C26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EC6EE-8736-4E43-8714-A2A259F44737}"/>
              </a:ext>
            </a:extLst>
          </p:cNvPr>
          <p:cNvSpPr>
            <a:spLocks noGrp="1"/>
          </p:cNvSpPr>
          <p:nvPr>
            <p:ph type="sldNum" sz="quarter" idx="12"/>
          </p:nvPr>
        </p:nvSpPr>
        <p:spPr/>
        <p:txBody>
          <a:bodyPr/>
          <a:lstStyle/>
          <a:p>
            <a:fld id="{C62003BE-5F79-DD46-ABAA-E55119D30D11}" type="slidenum">
              <a:rPr lang="en-US" smtClean="0"/>
              <a:t>‹#›</a:t>
            </a:fld>
            <a:endParaRPr lang="en-US"/>
          </a:p>
        </p:txBody>
      </p:sp>
    </p:spTree>
    <p:extLst>
      <p:ext uri="{BB962C8B-B14F-4D97-AF65-F5344CB8AC3E}">
        <p14:creationId xmlns:p14="http://schemas.microsoft.com/office/powerpoint/2010/main" val="1530343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91E5-F989-9646-B42F-2D3E32FC84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CB376-237A-1A42-AD69-6B5AD76AB9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51759-3981-144E-8AC7-61A1D6BC8659}"/>
              </a:ext>
            </a:extLst>
          </p:cNvPr>
          <p:cNvSpPr>
            <a:spLocks noGrp="1"/>
          </p:cNvSpPr>
          <p:nvPr>
            <p:ph type="dt" sz="half" idx="10"/>
          </p:nvPr>
        </p:nvSpPr>
        <p:spPr/>
        <p:txBody>
          <a:bodyPr/>
          <a:lstStyle/>
          <a:p>
            <a:fld id="{139C1A54-FE3E-ED41-9B68-56D11546EC32}" type="datetimeFigureOut">
              <a:rPr lang="en-US" smtClean="0"/>
              <a:t>3/21/2024</a:t>
            </a:fld>
            <a:endParaRPr lang="en-US"/>
          </a:p>
        </p:txBody>
      </p:sp>
      <p:sp>
        <p:nvSpPr>
          <p:cNvPr id="5" name="Footer Placeholder 4">
            <a:extLst>
              <a:ext uri="{FF2B5EF4-FFF2-40B4-BE49-F238E27FC236}">
                <a16:creationId xmlns:a16="http://schemas.microsoft.com/office/drawing/2014/main" id="{E72241B2-4DD7-6D44-BE15-B6DEDAE66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35B1A-3EA7-F344-9431-D574F8F0EC74}"/>
              </a:ext>
            </a:extLst>
          </p:cNvPr>
          <p:cNvSpPr>
            <a:spLocks noGrp="1"/>
          </p:cNvSpPr>
          <p:nvPr>
            <p:ph type="sldNum" sz="quarter" idx="12"/>
          </p:nvPr>
        </p:nvSpPr>
        <p:spPr/>
        <p:txBody>
          <a:bodyPr/>
          <a:lstStyle/>
          <a:p>
            <a:fld id="{C62003BE-5F79-DD46-ABAA-E55119D30D11}" type="slidenum">
              <a:rPr lang="en-US" smtClean="0"/>
              <a:t>‹#›</a:t>
            </a:fld>
            <a:endParaRPr lang="en-US"/>
          </a:p>
        </p:txBody>
      </p:sp>
    </p:spTree>
    <p:extLst>
      <p:ext uri="{BB962C8B-B14F-4D97-AF65-F5344CB8AC3E}">
        <p14:creationId xmlns:p14="http://schemas.microsoft.com/office/powerpoint/2010/main" val="203056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04EAF4-4454-6042-88FD-1991F85E76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23501A-ABF7-1F4F-9B39-99CF225064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81290-E21F-8247-BF87-A13E427B1282}"/>
              </a:ext>
            </a:extLst>
          </p:cNvPr>
          <p:cNvSpPr>
            <a:spLocks noGrp="1"/>
          </p:cNvSpPr>
          <p:nvPr>
            <p:ph type="dt" sz="half" idx="10"/>
          </p:nvPr>
        </p:nvSpPr>
        <p:spPr/>
        <p:txBody>
          <a:bodyPr/>
          <a:lstStyle/>
          <a:p>
            <a:fld id="{139C1A54-FE3E-ED41-9B68-56D11546EC32}" type="datetimeFigureOut">
              <a:rPr lang="en-US" smtClean="0"/>
              <a:t>3/21/2024</a:t>
            </a:fld>
            <a:endParaRPr lang="en-US"/>
          </a:p>
        </p:txBody>
      </p:sp>
      <p:sp>
        <p:nvSpPr>
          <p:cNvPr id="5" name="Footer Placeholder 4">
            <a:extLst>
              <a:ext uri="{FF2B5EF4-FFF2-40B4-BE49-F238E27FC236}">
                <a16:creationId xmlns:a16="http://schemas.microsoft.com/office/drawing/2014/main" id="{2FBCD396-C725-C649-AA34-84F71986E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70A1E-A0AB-2944-B699-36C16AFCC685}"/>
              </a:ext>
            </a:extLst>
          </p:cNvPr>
          <p:cNvSpPr>
            <a:spLocks noGrp="1"/>
          </p:cNvSpPr>
          <p:nvPr>
            <p:ph type="sldNum" sz="quarter" idx="12"/>
          </p:nvPr>
        </p:nvSpPr>
        <p:spPr/>
        <p:txBody>
          <a:bodyPr/>
          <a:lstStyle/>
          <a:p>
            <a:fld id="{C62003BE-5F79-DD46-ABAA-E55119D30D11}" type="slidenum">
              <a:rPr lang="en-US" smtClean="0"/>
              <a:t>‹#›</a:t>
            </a:fld>
            <a:endParaRPr lang="en-US"/>
          </a:p>
        </p:txBody>
      </p:sp>
    </p:spTree>
    <p:extLst>
      <p:ext uri="{BB962C8B-B14F-4D97-AF65-F5344CB8AC3E}">
        <p14:creationId xmlns:p14="http://schemas.microsoft.com/office/powerpoint/2010/main" val="153446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C339C-2C81-A44A-A0A3-F5B0D9AC9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B7B8A2-44EA-F949-8887-3B7A347509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4CB35-347B-434A-98FC-1BED1B7E9899}"/>
              </a:ext>
            </a:extLst>
          </p:cNvPr>
          <p:cNvSpPr>
            <a:spLocks noGrp="1"/>
          </p:cNvSpPr>
          <p:nvPr>
            <p:ph type="dt" sz="half" idx="10"/>
          </p:nvPr>
        </p:nvSpPr>
        <p:spPr/>
        <p:txBody>
          <a:bodyPr/>
          <a:lstStyle/>
          <a:p>
            <a:fld id="{139C1A54-FE3E-ED41-9B68-56D11546EC32}" type="datetimeFigureOut">
              <a:rPr lang="en-US" smtClean="0"/>
              <a:t>3/21/2024</a:t>
            </a:fld>
            <a:endParaRPr lang="en-US"/>
          </a:p>
        </p:txBody>
      </p:sp>
      <p:sp>
        <p:nvSpPr>
          <p:cNvPr id="5" name="Footer Placeholder 4">
            <a:extLst>
              <a:ext uri="{FF2B5EF4-FFF2-40B4-BE49-F238E27FC236}">
                <a16:creationId xmlns:a16="http://schemas.microsoft.com/office/drawing/2014/main" id="{9EDE9150-6946-CF4F-B171-020357CBF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13836-6CAA-7348-A454-EE5D3FFCBCB7}"/>
              </a:ext>
            </a:extLst>
          </p:cNvPr>
          <p:cNvSpPr>
            <a:spLocks noGrp="1"/>
          </p:cNvSpPr>
          <p:nvPr>
            <p:ph type="sldNum" sz="quarter" idx="12"/>
          </p:nvPr>
        </p:nvSpPr>
        <p:spPr/>
        <p:txBody>
          <a:bodyPr/>
          <a:lstStyle/>
          <a:p>
            <a:fld id="{C62003BE-5F79-DD46-ABAA-E55119D30D11}" type="slidenum">
              <a:rPr lang="en-US" smtClean="0"/>
              <a:t>‹#›</a:t>
            </a:fld>
            <a:endParaRPr lang="en-US"/>
          </a:p>
        </p:txBody>
      </p:sp>
    </p:spTree>
    <p:extLst>
      <p:ext uri="{BB962C8B-B14F-4D97-AF65-F5344CB8AC3E}">
        <p14:creationId xmlns:p14="http://schemas.microsoft.com/office/powerpoint/2010/main" val="2873410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250E5-97ED-8347-B9D4-75303E5C9F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2E6752-1D0A-A240-B726-AFF413E0F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C0B1F5-7184-FE4B-86C7-5106FDBEBC06}"/>
              </a:ext>
            </a:extLst>
          </p:cNvPr>
          <p:cNvSpPr>
            <a:spLocks noGrp="1"/>
          </p:cNvSpPr>
          <p:nvPr>
            <p:ph type="dt" sz="half" idx="10"/>
          </p:nvPr>
        </p:nvSpPr>
        <p:spPr/>
        <p:txBody>
          <a:bodyPr/>
          <a:lstStyle/>
          <a:p>
            <a:fld id="{139C1A54-FE3E-ED41-9B68-56D11546EC32}" type="datetimeFigureOut">
              <a:rPr lang="en-US" smtClean="0"/>
              <a:t>3/21/2024</a:t>
            </a:fld>
            <a:endParaRPr lang="en-US"/>
          </a:p>
        </p:txBody>
      </p:sp>
      <p:sp>
        <p:nvSpPr>
          <p:cNvPr id="5" name="Footer Placeholder 4">
            <a:extLst>
              <a:ext uri="{FF2B5EF4-FFF2-40B4-BE49-F238E27FC236}">
                <a16:creationId xmlns:a16="http://schemas.microsoft.com/office/drawing/2014/main" id="{90F51AAB-D011-5E43-B5F9-33A16EC80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C2EAD-49F0-4F4A-AB95-3482C4094A00}"/>
              </a:ext>
            </a:extLst>
          </p:cNvPr>
          <p:cNvSpPr>
            <a:spLocks noGrp="1"/>
          </p:cNvSpPr>
          <p:nvPr>
            <p:ph type="sldNum" sz="quarter" idx="12"/>
          </p:nvPr>
        </p:nvSpPr>
        <p:spPr/>
        <p:txBody>
          <a:bodyPr/>
          <a:lstStyle/>
          <a:p>
            <a:fld id="{C62003BE-5F79-DD46-ABAA-E55119D30D11}" type="slidenum">
              <a:rPr lang="en-US" smtClean="0"/>
              <a:t>‹#›</a:t>
            </a:fld>
            <a:endParaRPr lang="en-US"/>
          </a:p>
        </p:txBody>
      </p:sp>
    </p:spTree>
    <p:extLst>
      <p:ext uri="{BB962C8B-B14F-4D97-AF65-F5344CB8AC3E}">
        <p14:creationId xmlns:p14="http://schemas.microsoft.com/office/powerpoint/2010/main" val="211400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509A-C247-F14B-A114-F2B900CF92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C77807-6C9F-AA4D-95E0-3F1B6D582B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4E35E6-4495-4C42-8648-9E6A64C30D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75248-596F-F84E-A4F8-28A7992D5E5A}"/>
              </a:ext>
            </a:extLst>
          </p:cNvPr>
          <p:cNvSpPr>
            <a:spLocks noGrp="1"/>
          </p:cNvSpPr>
          <p:nvPr>
            <p:ph type="dt" sz="half" idx="10"/>
          </p:nvPr>
        </p:nvSpPr>
        <p:spPr/>
        <p:txBody>
          <a:bodyPr/>
          <a:lstStyle/>
          <a:p>
            <a:fld id="{139C1A54-FE3E-ED41-9B68-56D11546EC32}" type="datetimeFigureOut">
              <a:rPr lang="en-US" smtClean="0"/>
              <a:t>3/21/2024</a:t>
            </a:fld>
            <a:endParaRPr lang="en-US"/>
          </a:p>
        </p:txBody>
      </p:sp>
      <p:sp>
        <p:nvSpPr>
          <p:cNvPr id="6" name="Footer Placeholder 5">
            <a:extLst>
              <a:ext uri="{FF2B5EF4-FFF2-40B4-BE49-F238E27FC236}">
                <a16:creationId xmlns:a16="http://schemas.microsoft.com/office/drawing/2014/main" id="{C5E552F5-BA70-D74C-826C-2B27E33D07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85E3D-E194-9347-84B2-E5750A0D0874}"/>
              </a:ext>
            </a:extLst>
          </p:cNvPr>
          <p:cNvSpPr>
            <a:spLocks noGrp="1"/>
          </p:cNvSpPr>
          <p:nvPr>
            <p:ph type="sldNum" sz="quarter" idx="12"/>
          </p:nvPr>
        </p:nvSpPr>
        <p:spPr/>
        <p:txBody>
          <a:bodyPr/>
          <a:lstStyle/>
          <a:p>
            <a:fld id="{C62003BE-5F79-DD46-ABAA-E55119D30D11}" type="slidenum">
              <a:rPr lang="en-US" smtClean="0"/>
              <a:t>‹#›</a:t>
            </a:fld>
            <a:endParaRPr lang="en-US"/>
          </a:p>
        </p:txBody>
      </p:sp>
    </p:spTree>
    <p:extLst>
      <p:ext uri="{BB962C8B-B14F-4D97-AF65-F5344CB8AC3E}">
        <p14:creationId xmlns:p14="http://schemas.microsoft.com/office/powerpoint/2010/main" val="4040160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8E180-5AAA-DF46-A87A-B3360C1370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CDCB6C-81BB-144C-BB61-7AD5E51632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9A818F-0276-4347-877E-CFE903169E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66C183-E1B6-644F-85AF-AFE8E555A8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E7D9C-BA4D-9343-9D18-DEE45D3050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6F9252-3ED3-A64D-B817-47E602BB83F3}"/>
              </a:ext>
            </a:extLst>
          </p:cNvPr>
          <p:cNvSpPr>
            <a:spLocks noGrp="1"/>
          </p:cNvSpPr>
          <p:nvPr>
            <p:ph type="dt" sz="half" idx="10"/>
          </p:nvPr>
        </p:nvSpPr>
        <p:spPr/>
        <p:txBody>
          <a:bodyPr/>
          <a:lstStyle/>
          <a:p>
            <a:fld id="{139C1A54-FE3E-ED41-9B68-56D11546EC32}" type="datetimeFigureOut">
              <a:rPr lang="en-US" smtClean="0"/>
              <a:t>3/21/2024</a:t>
            </a:fld>
            <a:endParaRPr lang="en-US"/>
          </a:p>
        </p:txBody>
      </p:sp>
      <p:sp>
        <p:nvSpPr>
          <p:cNvPr id="8" name="Footer Placeholder 7">
            <a:extLst>
              <a:ext uri="{FF2B5EF4-FFF2-40B4-BE49-F238E27FC236}">
                <a16:creationId xmlns:a16="http://schemas.microsoft.com/office/drawing/2014/main" id="{B0D60EE6-DACF-844F-ACC8-526263307A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768B41-01BF-394E-98C1-E4C04DC14497}"/>
              </a:ext>
            </a:extLst>
          </p:cNvPr>
          <p:cNvSpPr>
            <a:spLocks noGrp="1"/>
          </p:cNvSpPr>
          <p:nvPr>
            <p:ph type="sldNum" sz="quarter" idx="12"/>
          </p:nvPr>
        </p:nvSpPr>
        <p:spPr/>
        <p:txBody>
          <a:bodyPr/>
          <a:lstStyle/>
          <a:p>
            <a:fld id="{C62003BE-5F79-DD46-ABAA-E55119D30D11}" type="slidenum">
              <a:rPr lang="en-US" smtClean="0"/>
              <a:t>‹#›</a:t>
            </a:fld>
            <a:endParaRPr lang="en-US"/>
          </a:p>
        </p:txBody>
      </p:sp>
    </p:spTree>
    <p:extLst>
      <p:ext uri="{BB962C8B-B14F-4D97-AF65-F5344CB8AC3E}">
        <p14:creationId xmlns:p14="http://schemas.microsoft.com/office/powerpoint/2010/main" val="349523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2FE1-BB5E-634B-B9C4-8BC5EF0B32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1828AB-FF29-A542-B374-34F21F8ECB5F}"/>
              </a:ext>
            </a:extLst>
          </p:cNvPr>
          <p:cNvSpPr>
            <a:spLocks noGrp="1"/>
          </p:cNvSpPr>
          <p:nvPr>
            <p:ph type="dt" sz="half" idx="10"/>
          </p:nvPr>
        </p:nvSpPr>
        <p:spPr/>
        <p:txBody>
          <a:bodyPr/>
          <a:lstStyle/>
          <a:p>
            <a:fld id="{139C1A54-FE3E-ED41-9B68-56D11546EC32}" type="datetimeFigureOut">
              <a:rPr lang="en-US" smtClean="0"/>
              <a:t>3/21/2024</a:t>
            </a:fld>
            <a:endParaRPr lang="en-US"/>
          </a:p>
        </p:txBody>
      </p:sp>
      <p:sp>
        <p:nvSpPr>
          <p:cNvPr id="4" name="Footer Placeholder 3">
            <a:extLst>
              <a:ext uri="{FF2B5EF4-FFF2-40B4-BE49-F238E27FC236}">
                <a16:creationId xmlns:a16="http://schemas.microsoft.com/office/drawing/2014/main" id="{701D5DC7-7C73-0742-91A6-88A27E2F1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3215CF-B967-D646-BEF1-F9F2C9674C5C}"/>
              </a:ext>
            </a:extLst>
          </p:cNvPr>
          <p:cNvSpPr>
            <a:spLocks noGrp="1"/>
          </p:cNvSpPr>
          <p:nvPr>
            <p:ph type="sldNum" sz="quarter" idx="12"/>
          </p:nvPr>
        </p:nvSpPr>
        <p:spPr/>
        <p:txBody>
          <a:bodyPr/>
          <a:lstStyle/>
          <a:p>
            <a:fld id="{C62003BE-5F79-DD46-ABAA-E55119D30D11}" type="slidenum">
              <a:rPr lang="en-US" smtClean="0"/>
              <a:t>‹#›</a:t>
            </a:fld>
            <a:endParaRPr lang="en-US"/>
          </a:p>
        </p:txBody>
      </p:sp>
    </p:spTree>
    <p:extLst>
      <p:ext uri="{BB962C8B-B14F-4D97-AF65-F5344CB8AC3E}">
        <p14:creationId xmlns:p14="http://schemas.microsoft.com/office/powerpoint/2010/main" val="2204482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B0113B-7568-B246-BE77-E615AEFB7133}"/>
              </a:ext>
            </a:extLst>
          </p:cNvPr>
          <p:cNvSpPr>
            <a:spLocks noGrp="1"/>
          </p:cNvSpPr>
          <p:nvPr>
            <p:ph type="dt" sz="half" idx="10"/>
          </p:nvPr>
        </p:nvSpPr>
        <p:spPr/>
        <p:txBody>
          <a:bodyPr/>
          <a:lstStyle/>
          <a:p>
            <a:fld id="{139C1A54-FE3E-ED41-9B68-56D11546EC32}" type="datetimeFigureOut">
              <a:rPr lang="en-US" smtClean="0"/>
              <a:t>3/21/2024</a:t>
            </a:fld>
            <a:endParaRPr lang="en-US"/>
          </a:p>
        </p:txBody>
      </p:sp>
      <p:sp>
        <p:nvSpPr>
          <p:cNvPr id="3" name="Footer Placeholder 2">
            <a:extLst>
              <a:ext uri="{FF2B5EF4-FFF2-40B4-BE49-F238E27FC236}">
                <a16:creationId xmlns:a16="http://schemas.microsoft.com/office/drawing/2014/main" id="{F92C7A75-DED2-D24E-BB3A-2BD2D2F203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20916E-DCAB-344C-80FD-99EDCC2F7346}"/>
              </a:ext>
            </a:extLst>
          </p:cNvPr>
          <p:cNvSpPr>
            <a:spLocks noGrp="1"/>
          </p:cNvSpPr>
          <p:nvPr>
            <p:ph type="sldNum" sz="quarter" idx="12"/>
          </p:nvPr>
        </p:nvSpPr>
        <p:spPr/>
        <p:txBody>
          <a:bodyPr/>
          <a:lstStyle/>
          <a:p>
            <a:fld id="{C62003BE-5F79-DD46-ABAA-E55119D30D11}" type="slidenum">
              <a:rPr lang="en-US" smtClean="0"/>
              <a:t>‹#›</a:t>
            </a:fld>
            <a:endParaRPr lang="en-US"/>
          </a:p>
        </p:txBody>
      </p:sp>
    </p:spTree>
    <p:extLst>
      <p:ext uri="{BB962C8B-B14F-4D97-AF65-F5344CB8AC3E}">
        <p14:creationId xmlns:p14="http://schemas.microsoft.com/office/powerpoint/2010/main" val="384024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83543-F2C6-344B-B01D-EE3054FE4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08F781-D113-DA48-9639-8FA7D39ED2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13CD48-487B-AE43-BB49-04E9B7D06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ECE8D8-04EA-6340-BD74-17A1EEAF82C6}"/>
              </a:ext>
            </a:extLst>
          </p:cNvPr>
          <p:cNvSpPr>
            <a:spLocks noGrp="1"/>
          </p:cNvSpPr>
          <p:nvPr>
            <p:ph type="dt" sz="half" idx="10"/>
          </p:nvPr>
        </p:nvSpPr>
        <p:spPr/>
        <p:txBody>
          <a:bodyPr/>
          <a:lstStyle/>
          <a:p>
            <a:fld id="{139C1A54-FE3E-ED41-9B68-56D11546EC32}" type="datetimeFigureOut">
              <a:rPr lang="en-US" smtClean="0"/>
              <a:t>3/21/2024</a:t>
            </a:fld>
            <a:endParaRPr lang="en-US"/>
          </a:p>
        </p:txBody>
      </p:sp>
      <p:sp>
        <p:nvSpPr>
          <p:cNvPr id="6" name="Footer Placeholder 5">
            <a:extLst>
              <a:ext uri="{FF2B5EF4-FFF2-40B4-BE49-F238E27FC236}">
                <a16:creationId xmlns:a16="http://schemas.microsoft.com/office/drawing/2014/main" id="{43986470-F636-3848-9643-AA4C109219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124F22-496B-6B47-92F5-933441C6DC93}"/>
              </a:ext>
            </a:extLst>
          </p:cNvPr>
          <p:cNvSpPr>
            <a:spLocks noGrp="1"/>
          </p:cNvSpPr>
          <p:nvPr>
            <p:ph type="sldNum" sz="quarter" idx="12"/>
          </p:nvPr>
        </p:nvSpPr>
        <p:spPr/>
        <p:txBody>
          <a:bodyPr/>
          <a:lstStyle/>
          <a:p>
            <a:fld id="{C62003BE-5F79-DD46-ABAA-E55119D30D11}" type="slidenum">
              <a:rPr lang="en-US" smtClean="0"/>
              <a:t>‹#›</a:t>
            </a:fld>
            <a:endParaRPr lang="en-US"/>
          </a:p>
        </p:txBody>
      </p:sp>
    </p:spTree>
    <p:extLst>
      <p:ext uri="{BB962C8B-B14F-4D97-AF65-F5344CB8AC3E}">
        <p14:creationId xmlns:p14="http://schemas.microsoft.com/office/powerpoint/2010/main" val="1627383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52BA-7576-7645-B942-D716DF1A3B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B84F35-25CE-1846-A6B8-D6FE2087F8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076515-4C90-394B-866D-893B66D81E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BE5D9-8371-F841-9812-15368A5F3ECC}"/>
              </a:ext>
            </a:extLst>
          </p:cNvPr>
          <p:cNvSpPr>
            <a:spLocks noGrp="1"/>
          </p:cNvSpPr>
          <p:nvPr>
            <p:ph type="dt" sz="half" idx="10"/>
          </p:nvPr>
        </p:nvSpPr>
        <p:spPr/>
        <p:txBody>
          <a:bodyPr/>
          <a:lstStyle/>
          <a:p>
            <a:fld id="{139C1A54-FE3E-ED41-9B68-56D11546EC32}" type="datetimeFigureOut">
              <a:rPr lang="en-US" smtClean="0"/>
              <a:t>3/21/2024</a:t>
            </a:fld>
            <a:endParaRPr lang="en-US"/>
          </a:p>
        </p:txBody>
      </p:sp>
      <p:sp>
        <p:nvSpPr>
          <p:cNvPr id="6" name="Footer Placeholder 5">
            <a:extLst>
              <a:ext uri="{FF2B5EF4-FFF2-40B4-BE49-F238E27FC236}">
                <a16:creationId xmlns:a16="http://schemas.microsoft.com/office/drawing/2014/main" id="{28648530-C002-4643-83E3-70C200C11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D1BDA-41B7-FD40-A02C-2B2FA4B50DAC}"/>
              </a:ext>
            </a:extLst>
          </p:cNvPr>
          <p:cNvSpPr>
            <a:spLocks noGrp="1"/>
          </p:cNvSpPr>
          <p:nvPr>
            <p:ph type="sldNum" sz="quarter" idx="12"/>
          </p:nvPr>
        </p:nvSpPr>
        <p:spPr/>
        <p:txBody>
          <a:bodyPr/>
          <a:lstStyle/>
          <a:p>
            <a:fld id="{C62003BE-5F79-DD46-ABAA-E55119D30D11}" type="slidenum">
              <a:rPr lang="en-US" smtClean="0"/>
              <a:t>‹#›</a:t>
            </a:fld>
            <a:endParaRPr lang="en-US"/>
          </a:p>
        </p:txBody>
      </p:sp>
    </p:spTree>
    <p:extLst>
      <p:ext uri="{BB962C8B-B14F-4D97-AF65-F5344CB8AC3E}">
        <p14:creationId xmlns:p14="http://schemas.microsoft.com/office/powerpoint/2010/main" val="2421988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6AC2FB-EDB1-A243-BEDF-1CD07894D6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C4C2E6-79DB-A244-BAAB-58127EEC6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9D917-0E99-DB4D-B59A-A22D681FBC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C1A54-FE3E-ED41-9B68-56D11546EC32}" type="datetimeFigureOut">
              <a:rPr lang="en-US" smtClean="0"/>
              <a:t>3/21/2024</a:t>
            </a:fld>
            <a:endParaRPr lang="en-US"/>
          </a:p>
        </p:txBody>
      </p:sp>
      <p:sp>
        <p:nvSpPr>
          <p:cNvPr id="5" name="Footer Placeholder 4">
            <a:extLst>
              <a:ext uri="{FF2B5EF4-FFF2-40B4-BE49-F238E27FC236}">
                <a16:creationId xmlns:a16="http://schemas.microsoft.com/office/drawing/2014/main" id="{A874F5E7-DAC5-394D-B1C2-5E23D7A71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673930-513C-3E4E-BE93-83BB661A16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2003BE-5F79-DD46-ABAA-E55119D30D11}" type="slidenum">
              <a:rPr lang="en-US" smtClean="0"/>
              <a:t>‹#›</a:t>
            </a:fld>
            <a:endParaRPr lang="en-US"/>
          </a:p>
        </p:txBody>
      </p:sp>
    </p:spTree>
    <p:extLst>
      <p:ext uri="{BB962C8B-B14F-4D97-AF65-F5344CB8AC3E}">
        <p14:creationId xmlns:p14="http://schemas.microsoft.com/office/powerpoint/2010/main" val="2189064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16/j.dsr.2017.03.002"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doi.org/10.1016/j.dsr.2017.03.00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dx.doi.org/10.1098/rsos.201287"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ed.urban@scor-int.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scorint.org/IQOE/IQOE_2019_Standards_Workshop_Report.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0D2E3C-378C-E34F-BCD9-A7CDA5D88257}"/>
              </a:ext>
            </a:extLst>
          </p:cNvPr>
          <p:cNvPicPr>
            <a:picLocks noChangeAspect="1"/>
          </p:cNvPicPr>
          <p:nvPr/>
        </p:nvPicPr>
        <p:blipFill rotWithShape="1">
          <a:blip r:embed="rId3"/>
          <a:srcRect l="8469" r="5944"/>
          <a:stretch/>
        </p:blipFill>
        <p:spPr>
          <a:xfrm>
            <a:off x="-462454" y="0"/>
            <a:ext cx="24494767" cy="16090617"/>
          </a:xfrm>
          <a:prstGeom prst="rect">
            <a:avLst/>
          </a:prstGeom>
          <a:ln>
            <a:noFill/>
          </a:ln>
        </p:spPr>
      </p:pic>
      <p:sp>
        <p:nvSpPr>
          <p:cNvPr id="2" name="Title 1">
            <a:extLst>
              <a:ext uri="{FF2B5EF4-FFF2-40B4-BE49-F238E27FC236}">
                <a16:creationId xmlns:a16="http://schemas.microsoft.com/office/drawing/2014/main" id="{3F924B87-5E0C-FC4F-9F0E-AE6C85551C71}"/>
              </a:ext>
            </a:extLst>
          </p:cNvPr>
          <p:cNvSpPr>
            <a:spLocks noGrp="1"/>
          </p:cNvSpPr>
          <p:nvPr>
            <p:ph type="ctrTitle"/>
          </p:nvPr>
        </p:nvSpPr>
        <p:spPr>
          <a:xfrm>
            <a:off x="820615" y="2454641"/>
            <a:ext cx="10550769" cy="1655761"/>
          </a:xfrm>
        </p:spPr>
        <p:txBody>
          <a:bodyPr>
            <a:normAutofit fontScale="90000"/>
          </a:bodyPr>
          <a:lstStyle/>
          <a:p>
            <a:r>
              <a:rPr lang="en-US" b="1" dirty="0"/>
              <a:t>Implementing Ocean Sound as an Essential Ocean Variable for the Global Ocean Observing System</a:t>
            </a:r>
          </a:p>
        </p:txBody>
      </p:sp>
      <p:sp>
        <p:nvSpPr>
          <p:cNvPr id="3" name="Subtitle 2">
            <a:extLst>
              <a:ext uri="{FF2B5EF4-FFF2-40B4-BE49-F238E27FC236}">
                <a16:creationId xmlns:a16="http://schemas.microsoft.com/office/drawing/2014/main" id="{8567CD54-0666-064C-9687-F2B29B259F78}"/>
              </a:ext>
            </a:extLst>
          </p:cNvPr>
          <p:cNvSpPr>
            <a:spLocks noGrp="1"/>
          </p:cNvSpPr>
          <p:nvPr>
            <p:ph type="subTitle" idx="1"/>
          </p:nvPr>
        </p:nvSpPr>
        <p:spPr>
          <a:xfrm>
            <a:off x="183643" y="4772372"/>
            <a:ext cx="5978769" cy="1655762"/>
          </a:xfrm>
        </p:spPr>
        <p:txBody>
          <a:bodyPr/>
          <a:lstStyle/>
          <a:p>
            <a:r>
              <a:rPr lang="en-US" dirty="0">
                <a:solidFill>
                  <a:srgbClr val="FFFF00"/>
                </a:solidFill>
              </a:rPr>
              <a:t>Peter Tyack</a:t>
            </a:r>
          </a:p>
          <a:p>
            <a:r>
              <a:rPr lang="en-US" dirty="0">
                <a:solidFill>
                  <a:srgbClr val="FFFF00"/>
                </a:solidFill>
              </a:rPr>
              <a:t>University of St Andrews, Scotland</a:t>
            </a:r>
          </a:p>
          <a:p>
            <a:r>
              <a:rPr lang="en-US" dirty="0">
                <a:solidFill>
                  <a:srgbClr val="FFFF00"/>
                </a:solidFill>
              </a:rPr>
              <a:t>Woods Hole Oceanographic Institution</a:t>
            </a:r>
          </a:p>
        </p:txBody>
      </p:sp>
      <p:pic>
        <p:nvPicPr>
          <p:cNvPr id="4" name="Picture 3">
            <a:extLst>
              <a:ext uri="{FF2B5EF4-FFF2-40B4-BE49-F238E27FC236}">
                <a16:creationId xmlns:a16="http://schemas.microsoft.com/office/drawing/2014/main" id="{D2267CA8-BEB3-D745-B5D4-EF76E204E99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679" t="17961" r="76849"/>
          <a:stretch/>
        </p:blipFill>
        <p:spPr bwMode="auto">
          <a:xfrm>
            <a:off x="13252" y="0"/>
            <a:ext cx="1870578" cy="14184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6440D190-1C27-EA49-8325-5F6AF37CE21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77766" t="17129" r="1668"/>
          <a:stretch/>
        </p:blipFill>
        <p:spPr bwMode="auto">
          <a:xfrm>
            <a:off x="10320134" y="-14377"/>
            <a:ext cx="1879209" cy="14328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image4.jpeg">
            <a:extLst>
              <a:ext uri="{FF2B5EF4-FFF2-40B4-BE49-F238E27FC236}">
                <a16:creationId xmlns:a16="http://schemas.microsoft.com/office/drawing/2014/main" id="{5C6017E2-4C29-0E43-BC4C-078658A1398E}"/>
              </a:ext>
            </a:extLst>
          </p:cNvPr>
          <p:cNvPicPr/>
          <p:nvPr/>
        </p:nvPicPr>
        <p:blipFill>
          <a:blip r:embed="rId5" cstate="print"/>
          <a:stretch>
            <a:fillRect/>
          </a:stretch>
        </p:blipFill>
        <p:spPr>
          <a:xfrm>
            <a:off x="3173028" y="6128"/>
            <a:ext cx="5506572" cy="1173576"/>
          </a:xfrm>
          <a:prstGeom prst="rect">
            <a:avLst/>
          </a:prstGeom>
        </p:spPr>
      </p:pic>
      <p:sp>
        <p:nvSpPr>
          <p:cNvPr id="6" name="TextBox 5">
            <a:extLst>
              <a:ext uri="{FF2B5EF4-FFF2-40B4-BE49-F238E27FC236}">
                <a16:creationId xmlns:a16="http://schemas.microsoft.com/office/drawing/2014/main" id="{F6DEF506-5C6C-AB46-8495-734286F1CFDD}"/>
              </a:ext>
            </a:extLst>
          </p:cNvPr>
          <p:cNvSpPr txBox="1"/>
          <p:nvPr/>
        </p:nvSpPr>
        <p:spPr>
          <a:xfrm>
            <a:off x="6096000" y="4907756"/>
            <a:ext cx="5688930" cy="1384995"/>
          </a:xfrm>
          <a:prstGeom prst="rect">
            <a:avLst/>
          </a:prstGeom>
          <a:noFill/>
        </p:spPr>
        <p:txBody>
          <a:bodyPr wrap="none" rtlCol="0">
            <a:spAutoFit/>
          </a:bodyPr>
          <a:lstStyle/>
          <a:p>
            <a:pPr algn="ctr"/>
            <a:r>
              <a:rPr lang="en-US" sz="2800" dirty="0"/>
              <a:t>European Marine Board</a:t>
            </a:r>
          </a:p>
          <a:p>
            <a:pPr algn="ctr"/>
            <a:r>
              <a:rPr lang="en-US" sz="2800" dirty="0"/>
              <a:t> 38th Third Thursday Science Webinar</a:t>
            </a:r>
          </a:p>
          <a:p>
            <a:pPr algn="ctr"/>
            <a:r>
              <a:rPr lang="en-US" sz="2800" dirty="0"/>
              <a:t>21 March 2024</a:t>
            </a:r>
          </a:p>
        </p:txBody>
      </p:sp>
    </p:spTree>
    <p:extLst>
      <p:ext uri="{BB962C8B-B14F-4D97-AF65-F5344CB8AC3E}">
        <p14:creationId xmlns:p14="http://schemas.microsoft.com/office/powerpoint/2010/main" val="826155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FCCDBD-F694-604F-A4C0-9932F1EDAC7F}"/>
              </a:ext>
            </a:extLst>
          </p:cNvPr>
          <p:cNvPicPr>
            <a:picLocks noChangeAspect="1"/>
          </p:cNvPicPr>
          <p:nvPr/>
        </p:nvPicPr>
        <p:blipFill rotWithShape="1">
          <a:blip r:embed="rId2"/>
          <a:srcRect/>
          <a:stretch/>
        </p:blipFill>
        <p:spPr>
          <a:xfrm>
            <a:off x="-3048" y="0"/>
            <a:ext cx="12191999" cy="6857990"/>
          </a:xfrm>
          <a:prstGeom prst="rect">
            <a:avLst/>
          </a:prstGeom>
        </p:spPr>
      </p:pic>
      <p:sp>
        <p:nvSpPr>
          <p:cNvPr id="2" name="Title 1">
            <a:extLst>
              <a:ext uri="{FF2B5EF4-FFF2-40B4-BE49-F238E27FC236}">
                <a16:creationId xmlns:a16="http://schemas.microsoft.com/office/drawing/2014/main" id="{4C436AB3-796E-C649-999E-3B3DD773E9E4}"/>
              </a:ext>
            </a:extLst>
          </p:cNvPr>
          <p:cNvSpPr>
            <a:spLocks noGrp="1"/>
          </p:cNvSpPr>
          <p:nvPr>
            <p:ph type="title"/>
          </p:nvPr>
        </p:nvSpPr>
        <p:spPr>
          <a:xfrm>
            <a:off x="0" y="35589"/>
            <a:ext cx="12192000" cy="770471"/>
          </a:xfrm>
        </p:spPr>
        <p:txBody>
          <a:bodyPr>
            <a:normAutofit/>
          </a:bodyPr>
          <a:lstStyle/>
          <a:p>
            <a:pPr algn="ctr"/>
            <a:r>
              <a:rPr lang="en-US" sz="3200" dirty="0"/>
              <a:t>Timeline for Development of Ocean Sound Essential Ocean Variable</a:t>
            </a:r>
          </a:p>
        </p:txBody>
      </p:sp>
      <p:graphicFrame>
        <p:nvGraphicFramePr>
          <p:cNvPr id="4" name="Table 4">
            <a:extLst>
              <a:ext uri="{FF2B5EF4-FFF2-40B4-BE49-F238E27FC236}">
                <a16:creationId xmlns:a16="http://schemas.microsoft.com/office/drawing/2014/main" id="{B6143137-EED8-E14C-83F1-AD2095C3524E}"/>
              </a:ext>
            </a:extLst>
          </p:cNvPr>
          <p:cNvGraphicFramePr>
            <a:graphicFrameLocks noGrp="1"/>
          </p:cNvGraphicFramePr>
          <p:nvPr>
            <p:ph idx="1"/>
            <p:extLst>
              <p:ext uri="{D42A27DB-BD31-4B8C-83A1-F6EECF244321}">
                <p14:modId xmlns:p14="http://schemas.microsoft.com/office/powerpoint/2010/main" val="2365927930"/>
              </p:ext>
            </p:extLst>
          </p:nvPr>
        </p:nvGraphicFramePr>
        <p:xfrm>
          <a:off x="546538" y="806060"/>
          <a:ext cx="11267089" cy="5882640"/>
        </p:xfrm>
        <a:graphic>
          <a:graphicData uri="http://schemas.openxmlformats.org/drawingml/2006/table">
            <a:tbl>
              <a:tblPr bandRow="1">
                <a:tableStyleId>{7DF18680-E054-41AD-8BC1-D1AEF772440D}</a:tableStyleId>
              </a:tblPr>
              <a:tblGrid>
                <a:gridCol w="2448883">
                  <a:extLst>
                    <a:ext uri="{9D8B030D-6E8A-4147-A177-3AD203B41FA5}">
                      <a16:colId xmlns:a16="http://schemas.microsoft.com/office/drawing/2014/main" val="2183700347"/>
                    </a:ext>
                  </a:extLst>
                </a:gridCol>
                <a:gridCol w="8818206">
                  <a:extLst>
                    <a:ext uri="{9D8B030D-6E8A-4147-A177-3AD203B41FA5}">
                      <a16:colId xmlns:a16="http://schemas.microsoft.com/office/drawing/2014/main" val="2021002475"/>
                    </a:ext>
                  </a:extLst>
                </a:gridCol>
              </a:tblGrid>
              <a:tr h="370840">
                <a:tc>
                  <a:txBody>
                    <a:bodyPr/>
                    <a:lstStyle/>
                    <a:p>
                      <a:r>
                        <a:rPr lang="en-US" sz="2400" dirty="0"/>
                        <a:t>Aug 2015 - June 2017</a:t>
                      </a:r>
                      <a:endParaRPr lang="en-US" sz="2600" dirty="0"/>
                    </a:p>
                  </a:txBody>
                  <a:tcPr/>
                </a:tc>
                <a:tc>
                  <a:txBody>
                    <a:bodyPr/>
                    <a:lstStyle/>
                    <a:p>
                      <a:r>
                        <a:rPr lang="en-US" sz="2600" dirty="0"/>
                        <a:t>POGO-supported IQOE Working Group that Drafted a Specification Sheet for Ocean Sound Essential Ocean Variable</a:t>
                      </a:r>
                    </a:p>
                  </a:txBody>
                  <a:tcPr/>
                </a:tc>
                <a:extLst>
                  <a:ext uri="{0D108BD9-81ED-4DB2-BD59-A6C34878D82A}">
                    <a16:rowId xmlns:a16="http://schemas.microsoft.com/office/drawing/2014/main" val="3626408125"/>
                  </a:ext>
                </a:extLst>
              </a:tr>
              <a:tr h="370840">
                <a:tc>
                  <a:txBody>
                    <a:bodyPr/>
                    <a:lstStyle/>
                    <a:p>
                      <a:r>
                        <a:rPr lang="en-US" sz="2600" dirty="0"/>
                        <a:t>June 2017</a:t>
                      </a:r>
                    </a:p>
                  </a:txBody>
                  <a:tcPr/>
                </a:tc>
                <a:tc>
                  <a:txBody>
                    <a:bodyPr/>
                    <a:lstStyle/>
                    <a:p>
                      <a:r>
                        <a:rPr lang="en-US" sz="2600" dirty="0"/>
                        <a:t>Draft EOV approved by IQOE WG at its second meeting and sent to GOOS BIOECO panel </a:t>
                      </a:r>
                    </a:p>
                  </a:txBody>
                  <a:tcPr/>
                </a:tc>
                <a:extLst>
                  <a:ext uri="{0D108BD9-81ED-4DB2-BD59-A6C34878D82A}">
                    <a16:rowId xmlns:a16="http://schemas.microsoft.com/office/drawing/2014/main" val="563956420"/>
                  </a:ext>
                </a:extLst>
              </a:tr>
              <a:tr h="370840">
                <a:tc>
                  <a:txBody>
                    <a:bodyPr/>
                    <a:lstStyle/>
                    <a:p>
                      <a:r>
                        <a:rPr lang="en-US" sz="2600" dirty="0"/>
                        <a:t>August 2017 </a:t>
                      </a:r>
                    </a:p>
                  </a:txBody>
                  <a:tcPr/>
                </a:tc>
                <a:tc>
                  <a:txBody>
                    <a:bodyPr/>
                    <a:lstStyle/>
                    <a:p>
                      <a:r>
                        <a:rPr lang="en-US" sz="2600" dirty="0"/>
                        <a:t>BIOECO led External Review of EOV</a:t>
                      </a:r>
                    </a:p>
                  </a:txBody>
                  <a:tcPr/>
                </a:tc>
                <a:extLst>
                  <a:ext uri="{0D108BD9-81ED-4DB2-BD59-A6C34878D82A}">
                    <a16:rowId xmlns:a16="http://schemas.microsoft.com/office/drawing/2014/main" val="2270549496"/>
                  </a:ext>
                </a:extLst>
              </a:tr>
              <a:tr h="370840">
                <a:tc>
                  <a:txBody>
                    <a:bodyPr/>
                    <a:lstStyle/>
                    <a:p>
                      <a:r>
                        <a:rPr lang="en-US" sz="2600" dirty="0"/>
                        <a:t>Fall 2017</a:t>
                      </a:r>
                    </a:p>
                  </a:txBody>
                  <a:tcPr/>
                </a:tc>
                <a:tc>
                  <a:txBody>
                    <a:bodyPr/>
                    <a:lstStyle/>
                    <a:p>
                      <a:r>
                        <a:rPr lang="en-US" sz="2600" dirty="0"/>
                        <a:t>Revised EOV reviewed by all GOOS panels</a:t>
                      </a:r>
                    </a:p>
                  </a:txBody>
                  <a:tcPr/>
                </a:tc>
                <a:extLst>
                  <a:ext uri="{0D108BD9-81ED-4DB2-BD59-A6C34878D82A}">
                    <a16:rowId xmlns:a16="http://schemas.microsoft.com/office/drawing/2014/main" val="735542261"/>
                  </a:ext>
                </a:extLst>
              </a:tr>
              <a:tr h="370840">
                <a:tc>
                  <a:txBody>
                    <a:bodyPr/>
                    <a:lstStyle/>
                    <a:p>
                      <a:r>
                        <a:rPr lang="en-US" sz="2600" dirty="0"/>
                        <a:t>August 2018</a:t>
                      </a:r>
                    </a:p>
                  </a:txBody>
                  <a:tcPr/>
                </a:tc>
                <a:tc>
                  <a:txBody>
                    <a:bodyPr/>
                    <a:lstStyle/>
                    <a:p>
                      <a:r>
                        <a:rPr lang="en-US" sz="2600" dirty="0"/>
                        <a:t>Ocean Sound EOV accepted by GOOS BIOECO panel</a:t>
                      </a:r>
                    </a:p>
                  </a:txBody>
                  <a:tcPr/>
                </a:tc>
                <a:extLst>
                  <a:ext uri="{0D108BD9-81ED-4DB2-BD59-A6C34878D82A}">
                    <a16:rowId xmlns:a16="http://schemas.microsoft.com/office/drawing/2014/main" val="1632290387"/>
                  </a:ext>
                </a:extLst>
              </a:tr>
              <a:tr h="370840">
                <a:tc>
                  <a:txBody>
                    <a:bodyPr/>
                    <a:lstStyle/>
                    <a:p>
                      <a:r>
                        <a:rPr lang="en-US" sz="2600" dirty="0"/>
                        <a:t>Fall 2018</a:t>
                      </a:r>
                    </a:p>
                  </a:txBody>
                  <a:tcPr/>
                </a:tc>
                <a:tc>
                  <a:txBody>
                    <a:bodyPr/>
                    <a:lstStyle/>
                    <a:p>
                      <a:r>
                        <a:rPr lang="en-US" sz="2600" dirty="0"/>
                        <a:t>IQOE designated to lead implementation of Ocean Sound EOV and forms Implementation Plan Committee</a:t>
                      </a:r>
                    </a:p>
                  </a:txBody>
                  <a:tcPr/>
                </a:tc>
                <a:extLst>
                  <a:ext uri="{0D108BD9-81ED-4DB2-BD59-A6C34878D82A}">
                    <a16:rowId xmlns:a16="http://schemas.microsoft.com/office/drawing/2014/main" val="3361308909"/>
                  </a:ext>
                </a:extLst>
              </a:tr>
              <a:tr h="370840">
                <a:tc>
                  <a:txBody>
                    <a:bodyPr/>
                    <a:lstStyle/>
                    <a:p>
                      <a:r>
                        <a:rPr lang="en-US" sz="2600" dirty="0"/>
                        <a:t>Summer 2019 - Spring 2020</a:t>
                      </a:r>
                    </a:p>
                  </a:txBody>
                  <a:tcPr/>
                </a:tc>
                <a:tc>
                  <a:txBody>
                    <a:bodyPr/>
                    <a:lstStyle/>
                    <a:p>
                      <a:r>
                        <a:rPr lang="en-US" sz="2600" dirty="0"/>
                        <a:t>Funding approved from POGO (July 2019) and </a:t>
                      </a:r>
                      <a:r>
                        <a:rPr lang="en-US" sz="2600" dirty="0" err="1"/>
                        <a:t>Lounsbery</a:t>
                      </a:r>
                      <a:r>
                        <a:rPr lang="en-US" sz="2600" dirty="0"/>
                        <a:t> Foundation (spring 2020) for Implementation Plan Committee and Workshop</a:t>
                      </a:r>
                    </a:p>
                  </a:txBody>
                  <a:tcPr/>
                </a:tc>
                <a:extLst>
                  <a:ext uri="{0D108BD9-81ED-4DB2-BD59-A6C34878D82A}">
                    <a16:rowId xmlns:a16="http://schemas.microsoft.com/office/drawing/2014/main" val="27334120"/>
                  </a:ext>
                </a:extLst>
              </a:tr>
              <a:tr h="370840">
                <a:tc>
                  <a:txBody>
                    <a:bodyPr/>
                    <a:lstStyle/>
                    <a:p>
                      <a:r>
                        <a:rPr lang="en-US" sz="2600" dirty="0"/>
                        <a:t>December 2020</a:t>
                      </a:r>
                    </a:p>
                  </a:txBody>
                  <a:tcPr/>
                </a:tc>
                <a:tc>
                  <a:txBody>
                    <a:bodyPr/>
                    <a:lstStyle/>
                    <a:p>
                      <a:r>
                        <a:rPr lang="en-US" sz="2600" dirty="0"/>
                        <a:t>First (virtual) meeting of Implementation Plan Committee</a:t>
                      </a:r>
                    </a:p>
                  </a:txBody>
                  <a:tcPr/>
                </a:tc>
                <a:extLst>
                  <a:ext uri="{0D108BD9-81ED-4DB2-BD59-A6C34878D82A}">
                    <a16:rowId xmlns:a16="http://schemas.microsoft.com/office/drawing/2014/main" val="3260197794"/>
                  </a:ext>
                </a:extLst>
              </a:tr>
            </a:tbl>
          </a:graphicData>
        </a:graphic>
      </p:graphicFrame>
    </p:spTree>
    <p:extLst>
      <p:ext uri="{BB962C8B-B14F-4D97-AF65-F5344CB8AC3E}">
        <p14:creationId xmlns:p14="http://schemas.microsoft.com/office/powerpoint/2010/main" val="1229302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2786-E19C-3D48-93E5-FC1AD69C71B0}"/>
              </a:ext>
            </a:extLst>
          </p:cNvPr>
          <p:cNvSpPr>
            <a:spLocks noGrp="1"/>
          </p:cNvSpPr>
          <p:nvPr>
            <p:ph type="title"/>
          </p:nvPr>
        </p:nvSpPr>
        <p:spPr>
          <a:xfrm>
            <a:off x="604157" y="1"/>
            <a:ext cx="10983686" cy="1090246"/>
          </a:xfrm>
        </p:spPr>
        <p:txBody>
          <a:bodyPr/>
          <a:lstStyle/>
          <a:p>
            <a:r>
              <a:rPr lang="en-US" dirty="0"/>
              <a:t>Ocean Sound EOV Implementation Committee</a:t>
            </a:r>
          </a:p>
        </p:txBody>
      </p:sp>
      <p:sp>
        <p:nvSpPr>
          <p:cNvPr id="3" name="Content Placeholder 2">
            <a:extLst>
              <a:ext uri="{FF2B5EF4-FFF2-40B4-BE49-F238E27FC236}">
                <a16:creationId xmlns:a16="http://schemas.microsoft.com/office/drawing/2014/main" id="{DFB4C5DB-AB33-4644-996C-29AD39C897F8}"/>
              </a:ext>
            </a:extLst>
          </p:cNvPr>
          <p:cNvSpPr>
            <a:spLocks noGrp="1"/>
          </p:cNvSpPr>
          <p:nvPr>
            <p:ph idx="1"/>
          </p:nvPr>
        </p:nvSpPr>
        <p:spPr>
          <a:xfrm>
            <a:off x="7340391" y="992544"/>
            <a:ext cx="5050971" cy="3856141"/>
          </a:xfrm>
        </p:spPr>
        <p:txBody>
          <a:bodyPr>
            <a:normAutofit fontScale="70000" lnSpcReduction="20000"/>
          </a:bodyPr>
          <a:lstStyle/>
          <a:p>
            <a:pPr marL="0" indent="0">
              <a:buNone/>
            </a:pPr>
            <a:r>
              <a:rPr lang="en-US" sz="3400" b="1" dirty="0"/>
              <a:t>Members</a:t>
            </a:r>
            <a:endParaRPr lang="en-US" sz="3400" dirty="0"/>
          </a:p>
          <a:p>
            <a:pPr marL="0" indent="0">
              <a:buNone/>
            </a:pPr>
            <a:r>
              <a:rPr lang="en-US" dirty="0"/>
              <a:t>Peter Tyack, chair (UK)</a:t>
            </a:r>
          </a:p>
          <a:p>
            <a:pPr marL="0" indent="0">
              <a:buNone/>
            </a:pPr>
            <a:r>
              <a:rPr lang="en-US" dirty="0"/>
              <a:t>Tom Akamatsu (Japan)</a:t>
            </a:r>
            <a:br>
              <a:rPr lang="en-US" dirty="0"/>
            </a:br>
            <a:r>
              <a:rPr lang="en-US" dirty="0"/>
              <a:t>Olaf </a:t>
            </a:r>
            <a:r>
              <a:rPr lang="en-US" dirty="0" err="1"/>
              <a:t>Boebel</a:t>
            </a:r>
            <a:r>
              <a:rPr lang="en-US" dirty="0"/>
              <a:t>/Karoline </a:t>
            </a:r>
            <a:r>
              <a:rPr lang="en-US" dirty="0" err="1"/>
              <a:t>Thomisch</a:t>
            </a:r>
            <a:r>
              <a:rPr lang="en-US" dirty="0"/>
              <a:t> (Germany)</a:t>
            </a:r>
            <a:br>
              <a:rPr lang="en-US" dirty="0"/>
            </a:br>
            <a:r>
              <a:rPr lang="en-US" dirty="0"/>
              <a:t>Lucille </a:t>
            </a:r>
            <a:r>
              <a:rPr lang="en-US" dirty="0" err="1"/>
              <a:t>Chapuis</a:t>
            </a:r>
            <a:r>
              <a:rPr lang="en-US" dirty="0"/>
              <a:t> (UK)</a:t>
            </a:r>
            <a:br>
              <a:rPr lang="en-US" dirty="0"/>
            </a:br>
            <a:r>
              <a:rPr lang="en-US" dirty="0"/>
              <a:t>Elisabeth </a:t>
            </a:r>
            <a:r>
              <a:rPr lang="en-US" dirty="0" err="1"/>
              <a:t>Debusschere</a:t>
            </a:r>
            <a:r>
              <a:rPr lang="en-US" dirty="0"/>
              <a:t> (Belgium)</a:t>
            </a:r>
            <a:br>
              <a:rPr lang="en-US" dirty="0"/>
            </a:br>
            <a:r>
              <a:rPr lang="en-US" dirty="0"/>
              <a:t>Christ de Jong (Netherlands)</a:t>
            </a:r>
            <a:br>
              <a:rPr lang="en-US" dirty="0"/>
            </a:br>
            <a:r>
              <a:rPr lang="en-US" dirty="0"/>
              <a:t>Christine </a:t>
            </a:r>
            <a:r>
              <a:rPr lang="en-US" dirty="0" err="1"/>
              <a:t>Erbe</a:t>
            </a:r>
            <a:r>
              <a:rPr lang="en-US" dirty="0"/>
              <a:t> (Australia)</a:t>
            </a:r>
            <a:br>
              <a:rPr lang="en-US" dirty="0"/>
            </a:br>
            <a:r>
              <a:rPr lang="en-US" dirty="0"/>
              <a:t>Karen Evans (Australia)</a:t>
            </a:r>
            <a:br>
              <a:rPr lang="en-US" dirty="0"/>
            </a:br>
            <a:r>
              <a:rPr lang="en-US" dirty="0"/>
              <a:t>Jason </a:t>
            </a:r>
            <a:r>
              <a:rPr lang="en-US" dirty="0" err="1"/>
              <a:t>Gedamke</a:t>
            </a:r>
            <a:r>
              <a:rPr lang="en-US" dirty="0"/>
              <a:t> (USA)</a:t>
            </a:r>
            <a:br>
              <a:rPr lang="en-US" dirty="0"/>
            </a:br>
            <a:r>
              <a:rPr lang="en-US" dirty="0"/>
              <a:t>Tess Gridley (South Africa)</a:t>
            </a:r>
            <a:br>
              <a:rPr lang="en-US" dirty="0"/>
            </a:br>
            <a:r>
              <a:rPr lang="en-US" dirty="0"/>
              <a:t>Georgios </a:t>
            </a:r>
            <a:r>
              <a:rPr lang="en-US" dirty="0" err="1"/>
              <a:t>Haralabus</a:t>
            </a:r>
            <a:r>
              <a:rPr lang="en-US" dirty="0"/>
              <a:t> (Austria)</a:t>
            </a:r>
            <a:br>
              <a:rPr lang="en-US" dirty="0"/>
            </a:br>
            <a:r>
              <a:rPr lang="en-US" dirty="0"/>
              <a:t>Reyna Jenkins (Canada)</a:t>
            </a:r>
            <a:br>
              <a:rPr lang="en-US" dirty="0"/>
            </a:br>
            <a:r>
              <a:rPr lang="en-US" dirty="0"/>
              <a:t>Jennifer Miksis-</a:t>
            </a:r>
            <a:r>
              <a:rPr lang="en-US" dirty="0" err="1"/>
              <a:t>Olds</a:t>
            </a:r>
            <a:r>
              <a:rPr lang="en-US" dirty="0"/>
              <a:t> (USA)</a:t>
            </a:r>
            <a:br>
              <a:rPr lang="en-US" dirty="0"/>
            </a:br>
            <a:r>
              <a:rPr lang="en-US" dirty="0"/>
              <a:t>Hanne </a:t>
            </a:r>
            <a:r>
              <a:rPr lang="en-US" dirty="0" err="1"/>
              <a:t>Sagen</a:t>
            </a:r>
            <a:r>
              <a:rPr lang="en-US" dirty="0"/>
              <a:t> (Norway)</a:t>
            </a:r>
            <a:br>
              <a:rPr lang="en-US" dirty="0"/>
            </a:br>
            <a:r>
              <a:rPr lang="en-US" dirty="0"/>
              <a:t>Frank Thomsen (Denmark)</a:t>
            </a:r>
          </a:p>
          <a:p>
            <a:pPr marL="0" indent="0">
              <a:buNone/>
            </a:pPr>
            <a:endParaRPr lang="en-US" dirty="0"/>
          </a:p>
          <a:p>
            <a:endParaRPr lang="en-US" dirty="0"/>
          </a:p>
        </p:txBody>
      </p:sp>
      <p:sp>
        <p:nvSpPr>
          <p:cNvPr id="4" name="TextBox 3">
            <a:extLst>
              <a:ext uri="{FF2B5EF4-FFF2-40B4-BE49-F238E27FC236}">
                <a16:creationId xmlns:a16="http://schemas.microsoft.com/office/drawing/2014/main" id="{E0E54B25-360A-0942-BCDD-468D5FD15B42}"/>
              </a:ext>
            </a:extLst>
          </p:cNvPr>
          <p:cNvSpPr txBox="1"/>
          <p:nvPr/>
        </p:nvSpPr>
        <p:spPr>
          <a:xfrm>
            <a:off x="726831" y="992544"/>
            <a:ext cx="6115747" cy="3754874"/>
          </a:xfrm>
          <a:prstGeom prst="rect">
            <a:avLst/>
          </a:prstGeom>
          <a:noFill/>
        </p:spPr>
        <p:txBody>
          <a:bodyPr wrap="square" rtlCol="0">
            <a:spAutoFit/>
          </a:bodyPr>
          <a:lstStyle/>
          <a:p>
            <a:r>
              <a:rPr lang="en-US" sz="2400" b="1" dirty="0"/>
              <a:t>Tasks of Committee</a:t>
            </a:r>
            <a:endParaRPr lang="en-US" sz="2400" dirty="0"/>
          </a:p>
          <a:p>
            <a:pPr marL="285750" indent="-285750">
              <a:buFont typeface="Arial" panose="020B0604020202020204" pitchFamily="34" charset="0"/>
              <a:buChar char="•"/>
            </a:pPr>
            <a:r>
              <a:rPr lang="en-US" sz="2200" dirty="0"/>
              <a:t>Write an implementation plan for the Ocean Sound Essential Ocean Variable, based on Global Ocean Observing System (GOOS) guidelines. </a:t>
            </a:r>
          </a:p>
          <a:p>
            <a:pPr marL="285750" indent="-285750">
              <a:buFont typeface="Arial" panose="020B0604020202020204" pitchFamily="34" charset="0"/>
              <a:buChar char="•"/>
            </a:pPr>
            <a:r>
              <a:rPr lang="en-US" sz="2200" dirty="0"/>
              <a:t>Input from IQOE working groups and the global ocean acoustics and bioacoustics communities </a:t>
            </a:r>
          </a:p>
          <a:p>
            <a:pPr marL="285750" indent="-285750">
              <a:buFont typeface="Arial" panose="020B0604020202020204" pitchFamily="34" charset="0"/>
              <a:buChar char="•"/>
            </a:pPr>
            <a:r>
              <a:rPr lang="en-US" sz="2200" dirty="0"/>
              <a:t>Interface with the GOOS Biology and Ecosystems Panel regarding the committee's work.</a:t>
            </a:r>
          </a:p>
          <a:p>
            <a:pPr marL="285750" indent="-285750">
              <a:buFont typeface="Arial" panose="020B0604020202020204" pitchFamily="34" charset="0"/>
              <a:buChar char="•"/>
            </a:pPr>
            <a:r>
              <a:rPr lang="en-US" sz="2200" dirty="0"/>
              <a:t>Report to the IQOE Science Committee and sponsors (SCOR and POGO)</a:t>
            </a:r>
          </a:p>
          <a:p>
            <a:endParaRPr lang="en-US" dirty="0"/>
          </a:p>
        </p:txBody>
      </p:sp>
      <p:sp>
        <p:nvSpPr>
          <p:cNvPr id="9" name="Subtitle 2">
            <a:extLst>
              <a:ext uri="{FF2B5EF4-FFF2-40B4-BE49-F238E27FC236}">
                <a16:creationId xmlns:a16="http://schemas.microsoft.com/office/drawing/2014/main" id="{B904DC51-A368-A7C8-A4A2-98C46F106E0B}"/>
              </a:ext>
            </a:extLst>
          </p:cNvPr>
          <p:cNvSpPr txBox="1">
            <a:spLocks/>
          </p:cNvSpPr>
          <p:nvPr/>
        </p:nvSpPr>
        <p:spPr>
          <a:xfrm>
            <a:off x="240741" y="5111403"/>
            <a:ext cx="9125998" cy="1508105"/>
          </a:xfrm>
          <a:prstGeom prst="rect">
            <a:avLst/>
          </a:prstGeom>
          <a:ln>
            <a:solidFill>
              <a:schemeClr val="tx1"/>
            </a:solidFill>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t>Timeline</a:t>
            </a:r>
          </a:p>
          <a:p>
            <a:pPr marL="0" indent="0">
              <a:buNone/>
            </a:pPr>
            <a:r>
              <a:rPr lang="en-US" sz="4400" dirty="0"/>
              <a:t>   2021</a:t>
            </a:r>
            <a:r>
              <a:rPr lang="en-US" dirty="0"/>
              <a:t>			</a:t>
            </a:r>
            <a:r>
              <a:rPr lang="en-US" sz="4400" dirty="0"/>
              <a:t>2022</a:t>
            </a:r>
            <a:r>
              <a:rPr lang="en-US" dirty="0"/>
              <a:t>			</a:t>
            </a:r>
            <a:r>
              <a:rPr lang="en-US" sz="4400" dirty="0"/>
              <a:t>2023</a:t>
            </a:r>
            <a:r>
              <a:rPr lang="en-US" dirty="0"/>
              <a:t>			</a:t>
            </a:r>
            <a:r>
              <a:rPr lang="en-US" sz="4400" dirty="0"/>
              <a:t>2024</a:t>
            </a:r>
          </a:p>
          <a:p>
            <a:pPr marL="0" indent="0">
              <a:buNone/>
            </a:pPr>
            <a:r>
              <a:rPr lang="en-US" sz="3300" dirty="0"/>
              <a:t>Committee      Committee	    	Draft	               Revision                                              Final</a:t>
            </a:r>
          </a:p>
          <a:p>
            <a:pPr marL="0" indent="0">
              <a:buNone/>
            </a:pPr>
            <a:r>
              <a:rPr lang="en-US" sz="3300" dirty="0"/>
              <a:t>Formed	         Drafting		Released	                                                	                Release</a:t>
            </a:r>
          </a:p>
        </p:txBody>
      </p:sp>
      <p:sp>
        <p:nvSpPr>
          <p:cNvPr id="10" name="TextBox 9">
            <a:extLst>
              <a:ext uri="{FF2B5EF4-FFF2-40B4-BE49-F238E27FC236}">
                <a16:creationId xmlns:a16="http://schemas.microsoft.com/office/drawing/2014/main" id="{5AB8116D-CDD9-6F32-D049-8B52A56FFC3D}"/>
              </a:ext>
            </a:extLst>
          </p:cNvPr>
          <p:cNvSpPr txBox="1"/>
          <p:nvPr/>
        </p:nvSpPr>
        <p:spPr>
          <a:xfrm>
            <a:off x="9458688" y="4794738"/>
            <a:ext cx="3113353" cy="1661993"/>
          </a:xfrm>
          <a:prstGeom prst="rect">
            <a:avLst/>
          </a:prstGeom>
          <a:noFill/>
        </p:spPr>
        <p:txBody>
          <a:bodyPr wrap="none" rtlCol="0">
            <a:spAutoFit/>
          </a:bodyPr>
          <a:lstStyle/>
          <a:p>
            <a:r>
              <a:rPr lang="en-US" sz="2400" b="1" dirty="0"/>
              <a:t>Liaisons	</a:t>
            </a:r>
            <a:r>
              <a:rPr lang="en-US" b="1" dirty="0"/>
              <a:t>	   </a:t>
            </a:r>
          </a:p>
          <a:p>
            <a:pPr marL="0" indent="0">
              <a:buNone/>
            </a:pPr>
            <a:r>
              <a:rPr lang="en-US" dirty="0"/>
              <a:t>Patricia </a:t>
            </a:r>
            <a:r>
              <a:rPr lang="en-US" dirty="0" err="1"/>
              <a:t>Miloslavich</a:t>
            </a:r>
            <a:r>
              <a:rPr lang="en-US" dirty="0"/>
              <a:t> (SCOR) </a:t>
            </a:r>
          </a:p>
          <a:p>
            <a:pPr marL="0" indent="0">
              <a:buNone/>
            </a:pPr>
            <a:r>
              <a:rPr lang="en-US" dirty="0"/>
              <a:t>Sophie </a:t>
            </a:r>
            <a:r>
              <a:rPr lang="en-US" dirty="0" err="1"/>
              <a:t>Seeyave</a:t>
            </a:r>
            <a:r>
              <a:rPr lang="en-US" dirty="0"/>
              <a:t> (POGO)</a:t>
            </a:r>
          </a:p>
          <a:p>
            <a:r>
              <a:rPr lang="en-US" sz="2400" b="1" dirty="0"/>
              <a:t>Staff</a:t>
            </a:r>
          </a:p>
          <a:p>
            <a:r>
              <a:rPr lang="en-US" dirty="0"/>
              <a:t>Ed Urban (IQOE)</a:t>
            </a:r>
          </a:p>
        </p:txBody>
      </p:sp>
    </p:spTree>
    <p:extLst>
      <p:ext uri="{BB962C8B-B14F-4D97-AF65-F5344CB8AC3E}">
        <p14:creationId xmlns:p14="http://schemas.microsoft.com/office/powerpoint/2010/main" val="314304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A032-F87F-DE42-A481-C4821BBA8C79}"/>
              </a:ext>
            </a:extLst>
          </p:cNvPr>
          <p:cNvSpPr>
            <a:spLocks noGrp="1"/>
          </p:cNvSpPr>
          <p:nvPr>
            <p:ph type="ctrTitle"/>
          </p:nvPr>
        </p:nvSpPr>
        <p:spPr>
          <a:xfrm>
            <a:off x="0" y="0"/>
            <a:ext cx="11822667" cy="995997"/>
          </a:xfrm>
        </p:spPr>
        <p:txBody>
          <a:bodyPr>
            <a:normAutofit fontScale="90000"/>
          </a:bodyPr>
          <a:lstStyle/>
          <a:p>
            <a:r>
              <a:rPr lang="en-US" dirty="0"/>
              <a:t>Using Sound to Measure Ocean Variables</a:t>
            </a:r>
          </a:p>
        </p:txBody>
      </p:sp>
      <p:sp>
        <p:nvSpPr>
          <p:cNvPr id="4" name="Oval 3">
            <a:extLst>
              <a:ext uri="{FF2B5EF4-FFF2-40B4-BE49-F238E27FC236}">
                <a16:creationId xmlns:a16="http://schemas.microsoft.com/office/drawing/2014/main" id="{A517BE60-BB96-2A49-A03B-638A3485401D}"/>
              </a:ext>
            </a:extLst>
          </p:cNvPr>
          <p:cNvSpPr/>
          <p:nvPr/>
        </p:nvSpPr>
        <p:spPr>
          <a:xfrm>
            <a:off x="7010133" y="3104800"/>
            <a:ext cx="2318600" cy="14661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PASSIVE ACOUSTIC MONITORING</a:t>
            </a:r>
          </a:p>
        </p:txBody>
      </p:sp>
      <p:sp>
        <p:nvSpPr>
          <p:cNvPr id="7" name="Oval 6">
            <a:extLst>
              <a:ext uri="{FF2B5EF4-FFF2-40B4-BE49-F238E27FC236}">
                <a16:creationId xmlns:a16="http://schemas.microsoft.com/office/drawing/2014/main" id="{CA69B131-863E-4B48-8F8B-2FF9FB488C06}"/>
              </a:ext>
            </a:extLst>
          </p:cNvPr>
          <p:cNvSpPr/>
          <p:nvPr/>
        </p:nvSpPr>
        <p:spPr>
          <a:xfrm>
            <a:off x="993700" y="3104799"/>
            <a:ext cx="2443656" cy="14661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ACTIVE ACOUSTICS</a:t>
            </a:r>
          </a:p>
          <a:p>
            <a:pPr algn="ctr"/>
            <a:r>
              <a:rPr lang="en-US" dirty="0"/>
              <a:t>(Involves producing sound)</a:t>
            </a:r>
          </a:p>
        </p:txBody>
      </p:sp>
      <p:sp>
        <p:nvSpPr>
          <p:cNvPr id="13" name="TextBox 12">
            <a:extLst>
              <a:ext uri="{FF2B5EF4-FFF2-40B4-BE49-F238E27FC236}">
                <a16:creationId xmlns:a16="http://schemas.microsoft.com/office/drawing/2014/main" id="{99B2ED14-8C3B-FA43-9A66-E4A64EE4646C}"/>
              </a:ext>
            </a:extLst>
          </p:cNvPr>
          <p:cNvSpPr txBox="1"/>
          <p:nvPr/>
        </p:nvSpPr>
        <p:spPr>
          <a:xfrm>
            <a:off x="593885" y="4903075"/>
            <a:ext cx="2843471" cy="1754326"/>
          </a:xfrm>
          <a:prstGeom prst="rect">
            <a:avLst/>
          </a:prstGeom>
          <a:noFill/>
          <a:ln>
            <a:solidFill>
              <a:schemeClr val="tx1"/>
            </a:solidFill>
          </a:ln>
        </p:spPr>
        <p:txBody>
          <a:bodyPr wrap="none" rtlCol="0">
            <a:spAutoFit/>
          </a:bodyPr>
          <a:lstStyle/>
          <a:p>
            <a:r>
              <a:rPr lang="en-US" dirty="0"/>
              <a:t>BATHYMETRY</a:t>
            </a:r>
          </a:p>
          <a:p>
            <a:r>
              <a:rPr lang="en-US" dirty="0">
                <a:solidFill>
                  <a:schemeClr val="accent2"/>
                </a:solidFill>
              </a:rPr>
              <a:t>SEASURFACE HEIGHT</a:t>
            </a:r>
          </a:p>
          <a:p>
            <a:r>
              <a:rPr lang="en-US" dirty="0">
                <a:solidFill>
                  <a:schemeClr val="accent2"/>
                </a:solidFill>
              </a:rPr>
              <a:t>SUBSURFACE TEMPERATURE</a:t>
            </a:r>
          </a:p>
          <a:p>
            <a:r>
              <a:rPr lang="en-US" dirty="0">
                <a:solidFill>
                  <a:schemeClr val="accent2"/>
                </a:solidFill>
              </a:rPr>
              <a:t>SUBSURFACE CURRENTS</a:t>
            </a:r>
          </a:p>
          <a:p>
            <a:r>
              <a:rPr lang="en-US" dirty="0">
                <a:solidFill>
                  <a:schemeClr val="accent2"/>
                </a:solidFill>
              </a:rPr>
              <a:t>SEA ICE </a:t>
            </a:r>
          </a:p>
          <a:p>
            <a:endParaRPr lang="en-US" dirty="0"/>
          </a:p>
        </p:txBody>
      </p:sp>
      <p:sp>
        <p:nvSpPr>
          <p:cNvPr id="14" name="TextBox 13">
            <a:extLst>
              <a:ext uri="{FF2B5EF4-FFF2-40B4-BE49-F238E27FC236}">
                <a16:creationId xmlns:a16="http://schemas.microsoft.com/office/drawing/2014/main" id="{4E1F860A-1B97-A94E-BDFD-2B4B6F72C50A}"/>
              </a:ext>
            </a:extLst>
          </p:cNvPr>
          <p:cNvSpPr txBox="1"/>
          <p:nvPr/>
        </p:nvSpPr>
        <p:spPr>
          <a:xfrm>
            <a:off x="7010133" y="5180073"/>
            <a:ext cx="2843664" cy="1200329"/>
          </a:xfrm>
          <a:prstGeom prst="rect">
            <a:avLst/>
          </a:prstGeom>
          <a:noFill/>
          <a:ln>
            <a:solidFill>
              <a:schemeClr val="tx1"/>
            </a:solidFill>
          </a:ln>
        </p:spPr>
        <p:txBody>
          <a:bodyPr wrap="none" rtlCol="0">
            <a:spAutoFit/>
          </a:bodyPr>
          <a:lstStyle/>
          <a:p>
            <a:r>
              <a:rPr lang="en-US" dirty="0">
                <a:solidFill>
                  <a:schemeClr val="accent2"/>
                </a:solidFill>
              </a:rPr>
              <a:t>SEA STATE (WAVES &amp; WIND)</a:t>
            </a:r>
          </a:p>
          <a:p>
            <a:r>
              <a:rPr lang="en-US" dirty="0">
                <a:solidFill>
                  <a:schemeClr val="accent2"/>
                </a:solidFill>
              </a:rPr>
              <a:t>SEA ICE</a:t>
            </a:r>
          </a:p>
          <a:p>
            <a:r>
              <a:rPr lang="en-US" dirty="0"/>
              <a:t>EARTHQUAKES &amp; TSUNAMIS</a:t>
            </a:r>
          </a:p>
          <a:p>
            <a:r>
              <a:rPr lang="en-US" dirty="0"/>
              <a:t>RAIN</a:t>
            </a:r>
          </a:p>
        </p:txBody>
      </p:sp>
      <p:sp>
        <p:nvSpPr>
          <p:cNvPr id="15" name="TextBox 14">
            <a:extLst>
              <a:ext uri="{FF2B5EF4-FFF2-40B4-BE49-F238E27FC236}">
                <a16:creationId xmlns:a16="http://schemas.microsoft.com/office/drawing/2014/main" id="{550BBAAC-72ED-7445-ACAD-D1F7CDDC06ED}"/>
              </a:ext>
            </a:extLst>
          </p:cNvPr>
          <p:cNvSpPr txBox="1"/>
          <p:nvPr/>
        </p:nvSpPr>
        <p:spPr>
          <a:xfrm>
            <a:off x="1353324" y="1748260"/>
            <a:ext cx="1489510" cy="923330"/>
          </a:xfrm>
          <a:prstGeom prst="rect">
            <a:avLst/>
          </a:prstGeom>
          <a:noFill/>
          <a:ln>
            <a:solidFill>
              <a:schemeClr val="tx1"/>
            </a:solidFill>
          </a:ln>
        </p:spPr>
        <p:txBody>
          <a:bodyPr wrap="none" rtlCol="0">
            <a:spAutoFit/>
          </a:bodyPr>
          <a:lstStyle/>
          <a:p>
            <a:pPr algn="ctr"/>
            <a:r>
              <a:rPr lang="en-US" dirty="0">
                <a:solidFill>
                  <a:schemeClr val="accent2"/>
                </a:solidFill>
              </a:rPr>
              <a:t>PLANKTON</a:t>
            </a:r>
          </a:p>
          <a:p>
            <a:pPr algn="ctr"/>
            <a:r>
              <a:rPr lang="en-US" dirty="0">
                <a:solidFill>
                  <a:schemeClr val="accent2"/>
                </a:solidFill>
              </a:rPr>
              <a:t>&amp; FISH</a:t>
            </a:r>
          </a:p>
          <a:p>
            <a:pPr algn="ctr"/>
            <a:r>
              <a:rPr lang="en-US" dirty="0"/>
              <a:t>BACKSCATTER</a:t>
            </a:r>
          </a:p>
        </p:txBody>
      </p:sp>
      <p:sp>
        <p:nvSpPr>
          <p:cNvPr id="16" name="TextBox 15">
            <a:extLst>
              <a:ext uri="{FF2B5EF4-FFF2-40B4-BE49-F238E27FC236}">
                <a16:creationId xmlns:a16="http://schemas.microsoft.com/office/drawing/2014/main" id="{0D74DB0C-73AF-D949-9FE0-398EC806D900}"/>
              </a:ext>
            </a:extLst>
          </p:cNvPr>
          <p:cNvSpPr txBox="1"/>
          <p:nvPr/>
        </p:nvSpPr>
        <p:spPr>
          <a:xfrm>
            <a:off x="7035490" y="1711436"/>
            <a:ext cx="2073003" cy="923330"/>
          </a:xfrm>
          <a:prstGeom prst="rect">
            <a:avLst/>
          </a:prstGeom>
          <a:noFill/>
          <a:ln>
            <a:solidFill>
              <a:schemeClr val="tx1"/>
            </a:solidFill>
          </a:ln>
        </p:spPr>
        <p:txBody>
          <a:bodyPr wrap="none" rtlCol="0">
            <a:spAutoFit/>
          </a:bodyPr>
          <a:lstStyle/>
          <a:p>
            <a:r>
              <a:rPr lang="en-US" dirty="0">
                <a:solidFill>
                  <a:schemeClr val="accent2"/>
                </a:solidFill>
              </a:rPr>
              <a:t>INVERTEBRATES</a:t>
            </a:r>
          </a:p>
          <a:p>
            <a:r>
              <a:rPr lang="en-US" dirty="0">
                <a:solidFill>
                  <a:schemeClr val="accent2"/>
                </a:solidFill>
              </a:rPr>
              <a:t>FISH</a:t>
            </a:r>
          </a:p>
          <a:p>
            <a:r>
              <a:rPr lang="en-US" dirty="0">
                <a:solidFill>
                  <a:schemeClr val="accent2"/>
                </a:solidFill>
              </a:rPr>
              <a:t>MARINE MAMMALS</a:t>
            </a:r>
          </a:p>
        </p:txBody>
      </p:sp>
      <p:sp>
        <p:nvSpPr>
          <p:cNvPr id="17" name="TextBox 16">
            <a:extLst>
              <a:ext uri="{FF2B5EF4-FFF2-40B4-BE49-F238E27FC236}">
                <a16:creationId xmlns:a16="http://schemas.microsoft.com/office/drawing/2014/main" id="{9AC071C8-C9FA-6D43-84A7-0F9F829F96F2}"/>
              </a:ext>
            </a:extLst>
          </p:cNvPr>
          <p:cNvSpPr txBox="1"/>
          <p:nvPr/>
        </p:nvSpPr>
        <p:spPr>
          <a:xfrm>
            <a:off x="3706740" y="5364738"/>
            <a:ext cx="3119316" cy="830997"/>
          </a:xfrm>
          <a:prstGeom prst="rect">
            <a:avLst/>
          </a:prstGeom>
          <a:noFill/>
        </p:spPr>
        <p:txBody>
          <a:bodyPr wrap="none" rtlCol="0">
            <a:spAutoFit/>
          </a:bodyPr>
          <a:lstStyle/>
          <a:p>
            <a:pPr algn="ctr"/>
            <a:r>
              <a:rPr lang="en-US" sz="2400" dirty="0"/>
              <a:t>PHYSICAL PARAMETERS</a:t>
            </a:r>
          </a:p>
          <a:p>
            <a:pPr algn="ctr"/>
            <a:r>
              <a:rPr lang="en-US" sz="2400" dirty="0">
                <a:solidFill>
                  <a:schemeClr val="accent2"/>
                </a:solidFill>
              </a:rPr>
              <a:t>PHYSICS EOVS</a:t>
            </a:r>
          </a:p>
        </p:txBody>
      </p:sp>
      <p:sp>
        <p:nvSpPr>
          <p:cNvPr id="18" name="TextBox 17">
            <a:extLst>
              <a:ext uri="{FF2B5EF4-FFF2-40B4-BE49-F238E27FC236}">
                <a16:creationId xmlns:a16="http://schemas.microsoft.com/office/drawing/2014/main" id="{6F3A61AE-34E7-8D45-A0D5-6A3F42849329}"/>
              </a:ext>
            </a:extLst>
          </p:cNvPr>
          <p:cNvSpPr txBox="1"/>
          <p:nvPr/>
        </p:nvSpPr>
        <p:spPr>
          <a:xfrm>
            <a:off x="3421270" y="1635145"/>
            <a:ext cx="3446969" cy="1107996"/>
          </a:xfrm>
          <a:prstGeom prst="rect">
            <a:avLst/>
          </a:prstGeom>
          <a:noFill/>
        </p:spPr>
        <p:txBody>
          <a:bodyPr wrap="none" rtlCol="0">
            <a:spAutoFit/>
          </a:bodyPr>
          <a:lstStyle/>
          <a:p>
            <a:pPr algn="ctr"/>
            <a:r>
              <a:rPr lang="en-US" sz="2400" dirty="0"/>
              <a:t>BIOLOGICAL PARAMETERS</a:t>
            </a:r>
          </a:p>
          <a:p>
            <a:pPr algn="ctr"/>
            <a:r>
              <a:rPr lang="en-US" sz="2400" dirty="0">
                <a:solidFill>
                  <a:schemeClr val="accent2"/>
                </a:solidFill>
              </a:rPr>
              <a:t>BIO/ECO EOVS</a:t>
            </a:r>
          </a:p>
          <a:p>
            <a:endParaRPr lang="en-US" dirty="0"/>
          </a:p>
        </p:txBody>
      </p:sp>
      <p:sp>
        <p:nvSpPr>
          <p:cNvPr id="19" name="TextBox 18">
            <a:extLst>
              <a:ext uri="{FF2B5EF4-FFF2-40B4-BE49-F238E27FC236}">
                <a16:creationId xmlns:a16="http://schemas.microsoft.com/office/drawing/2014/main" id="{85EBB8DF-196B-6143-AE6C-4B9C4A04121D}"/>
              </a:ext>
            </a:extLst>
          </p:cNvPr>
          <p:cNvSpPr txBox="1"/>
          <p:nvPr/>
        </p:nvSpPr>
        <p:spPr>
          <a:xfrm>
            <a:off x="10063390" y="2288161"/>
            <a:ext cx="1520994" cy="830997"/>
          </a:xfrm>
          <a:prstGeom prst="rect">
            <a:avLst/>
          </a:prstGeom>
          <a:noFill/>
        </p:spPr>
        <p:txBody>
          <a:bodyPr wrap="none" rtlCol="0">
            <a:spAutoFit/>
          </a:bodyPr>
          <a:lstStyle/>
          <a:p>
            <a:r>
              <a:rPr lang="en-US" sz="2400" dirty="0"/>
              <a:t>HUMAN </a:t>
            </a:r>
          </a:p>
          <a:p>
            <a:r>
              <a:rPr lang="en-US" sz="2400" dirty="0"/>
              <a:t>ACTIVITIES</a:t>
            </a:r>
          </a:p>
        </p:txBody>
      </p:sp>
      <p:sp>
        <p:nvSpPr>
          <p:cNvPr id="20" name="TextBox 19">
            <a:extLst>
              <a:ext uri="{FF2B5EF4-FFF2-40B4-BE49-F238E27FC236}">
                <a16:creationId xmlns:a16="http://schemas.microsoft.com/office/drawing/2014/main" id="{2F0B67A6-C52B-4244-940B-4FA07E66AE4E}"/>
              </a:ext>
            </a:extLst>
          </p:cNvPr>
          <p:cNvSpPr txBox="1"/>
          <p:nvPr/>
        </p:nvSpPr>
        <p:spPr>
          <a:xfrm>
            <a:off x="9686672" y="3222039"/>
            <a:ext cx="2289858" cy="1200329"/>
          </a:xfrm>
          <a:prstGeom prst="rect">
            <a:avLst/>
          </a:prstGeom>
          <a:noFill/>
          <a:ln>
            <a:solidFill>
              <a:schemeClr val="tx1"/>
            </a:solidFill>
          </a:ln>
        </p:spPr>
        <p:txBody>
          <a:bodyPr wrap="none" rtlCol="0">
            <a:spAutoFit/>
          </a:bodyPr>
          <a:lstStyle/>
          <a:p>
            <a:r>
              <a:rPr lang="en-US" dirty="0"/>
              <a:t>NUCLEAR EXPLOSIONS</a:t>
            </a:r>
          </a:p>
          <a:p>
            <a:r>
              <a:rPr lang="en-US" dirty="0"/>
              <a:t>MILITARY SONAR</a:t>
            </a:r>
          </a:p>
          <a:p>
            <a:r>
              <a:rPr lang="en-US" dirty="0"/>
              <a:t>SEISMIC SURVEY</a:t>
            </a:r>
          </a:p>
          <a:p>
            <a:r>
              <a:rPr lang="en-US" dirty="0"/>
              <a:t>SHIP NOISE</a:t>
            </a:r>
          </a:p>
        </p:txBody>
      </p:sp>
      <p:sp>
        <p:nvSpPr>
          <p:cNvPr id="21" name="TextBox 20">
            <a:extLst>
              <a:ext uri="{FF2B5EF4-FFF2-40B4-BE49-F238E27FC236}">
                <a16:creationId xmlns:a16="http://schemas.microsoft.com/office/drawing/2014/main" id="{CF3FA3A5-A290-B745-AB03-56AE31AD687E}"/>
              </a:ext>
            </a:extLst>
          </p:cNvPr>
          <p:cNvSpPr txBox="1"/>
          <p:nvPr/>
        </p:nvSpPr>
        <p:spPr>
          <a:xfrm>
            <a:off x="7895618" y="1049422"/>
            <a:ext cx="2663806" cy="461665"/>
          </a:xfrm>
          <a:prstGeom prst="rect">
            <a:avLst/>
          </a:prstGeom>
          <a:noFill/>
        </p:spPr>
        <p:txBody>
          <a:bodyPr wrap="none" rtlCol="0">
            <a:spAutoFit/>
          </a:bodyPr>
          <a:lstStyle/>
          <a:p>
            <a:r>
              <a:rPr lang="en-US" sz="2400" dirty="0">
                <a:solidFill>
                  <a:schemeClr val="accent2"/>
                </a:solidFill>
              </a:rPr>
              <a:t>OCEAN SOUND EOV</a:t>
            </a:r>
          </a:p>
        </p:txBody>
      </p:sp>
      <p:sp>
        <p:nvSpPr>
          <p:cNvPr id="22" name="Rectangle 21">
            <a:extLst>
              <a:ext uri="{FF2B5EF4-FFF2-40B4-BE49-F238E27FC236}">
                <a16:creationId xmlns:a16="http://schemas.microsoft.com/office/drawing/2014/main" id="{7FB03E38-CC38-2A48-A60C-EA0725CD72DE}"/>
              </a:ext>
            </a:extLst>
          </p:cNvPr>
          <p:cNvSpPr/>
          <p:nvPr/>
        </p:nvSpPr>
        <p:spPr>
          <a:xfrm>
            <a:off x="6826056" y="995997"/>
            <a:ext cx="5269488" cy="566140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0EF21D4-323E-C946-BA94-240EA5833641}"/>
              </a:ext>
            </a:extLst>
          </p:cNvPr>
          <p:cNvSpPr/>
          <p:nvPr/>
        </p:nvSpPr>
        <p:spPr>
          <a:xfrm>
            <a:off x="844952" y="1427962"/>
            <a:ext cx="8382569" cy="154077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B0D1F50-5980-D542-8C0B-10A9E2EB9839}"/>
              </a:ext>
            </a:extLst>
          </p:cNvPr>
          <p:cNvSpPr/>
          <p:nvPr/>
        </p:nvSpPr>
        <p:spPr>
          <a:xfrm>
            <a:off x="369333" y="4727230"/>
            <a:ext cx="9770710" cy="21144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534C4F7D-6411-3F45-A18C-64202C796F5A}"/>
              </a:ext>
            </a:extLst>
          </p:cNvPr>
          <p:cNvSpPr/>
          <p:nvPr/>
        </p:nvSpPr>
        <p:spPr>
          <a:xfrm>
            <a:off x="593885" y="3104799"/>
            <a:ext cx="8970529" cy="14795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OCEAN</a:t>
            </a:r>
          </a:p>
          <a:p>
            <a:pPr algn="ctr"/>
            <a:r>
              <a:rPr lang="en-US" sz="3200" dirty="0">
                <a:solidFill>
                  <a:sysClr val="windowText" lastClr="000000"/>
                </a:solidFill>
              </a:rPr>
              <a:t>ACOUSTICS</a:t>
            </a:r>
          </a:p>
        </p:txBody>
      </p:sp>
    </p:spTree>
    <p:extLst>
      <p:ext uri="{BB962C8B-B14F-4D97-AF65-F5344CB8AC3E}">
        <p14:creationId xmlns:p14="http://schemas.microsoft.com/office/powerpoint/2010/main" val="35412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P spid="18" grpId="0"/>
      <p:bldP spid="19" grpId="0"/>
      <p:bldP spid="20" grpId="0" animBg="1"/>
      <p:bldP spid="21" grpId="0"/>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5B8457-9603-FBB6-ADB2-545286993A45}"/>
              </a:ext>
            </a:extLst>
          </p:cNvPr>
          <p:cNvPicPr>
            <a:picLocks noChangeAspect="1"/>
          </p:cNvPicPr>
          <p:nvPr/>
        </p:nvPicPr>
        <p:blipFill>
          <a:blip r:embed="rId2">
            <a:alphaModFix amt="52000"/>
          </a:blip>
          <a:stretch>
            <a:fillRect/>
          </a:stretch>
        </p:blipFill>
        <p:spPr>
          <a:xfrm>
            <a:off x="0" y="-5181343"/>
            <a:ext cx="12192000" cy="17220686"/>
          </a:xfrm>
          <a:prstGeom prst="rect">
            <a:avLst/>
          </a:prstGeom>
        </p:spPr>
      </p:pic>
      <p:sp>
        <p:nvSpPr>
          <p:cNvPr id="2" name="Title 1">
            <a:extLst>
              <a:ext uri="{FF2B5EF4-FFF2-40B4-BE49-F238E27FC236}">
                <a16:creationId xmlns:a16="http://schemas.microsoft.com/office/drawing/2014/main" id="{F3675C0B-6301-BD40-868E-BE9B4CD7C636}"/>
              </a:ext>
            </a:extLst>
          </p:cNvPr>
          <p:cNvSpPr>
            <a:spLocks noGrp="1"/>
          </p:cNvSpPr>
          <p:nvPr>
            <p:ph type="title"/>
          </p:nvPr>
        </p:nvSpPr>
        <p:spPr>
          <a:xfrm>
            <a:off x="0" y="196960"/>
            <a:ext cx="12192000" cy="1325563"/>
          </a:xfrm>
        </p:spPr>
        <p:txBody>
          <a:bodyPr>
            <a:normAutofit/>
          </a:bodyPr>
          <a:lstStyle/>
          <a:p>
            <a:pPr algn="ctr"/>
            <a:r>
              <a:rPr lang="en-US" sz="4000" dirty="0"/>
              <a:t>Outline of Ocean Sound EOV Implementation Plan</a:t>
            </a:r>
          </a:p>
        </p:txBody>
      </p:sp>
      <p:sp>
        <p:nvSpPr>
          <p:cNvPr id="3" name="Content Placeholder 2">
            <a:extLst>
              <a:ext uri="{FF2B5EF4-FFF2-40B4-BE49-F238E27FC236}">
                <a16:creationId xmlns:a16="http://schemas.microsoft.com/office/drawing/2014/main" id="{42FC373F-2363-9940-A115-36F67F9FD258}"/>
              </a:ext>
            </a:extLst>
          </p:cNvPr>
          <p:cNvSpPr>
            <a:spLocks noGrp="1"/>
          </p:cNvSpPr>
          <p:nvPr>
            <p:ph idx="1"/>
          </p:nvPr>
        </p:nvSpPr>
        <p:spPr>
          <a:xfrm>
            <a:off x="838200" y="1825624"/>
            <a:ext cx="10515600" cy="4564665"/>
          </a:xfrm>
        </p:spPr>
        <p:txBody>
          <a:bodyPr>
            <a:noAutofit/>
          </a:bodyPr>
          <a:lstStyle/>
          <a:p>
            <a:pPr marL="514350" indent="-514350">
              <a:buFont typeface="+mj-lt"/>
              <a:buAutoNum type="arabicPeriod"/>
            </a:pPr>
            <a:r>
              <a:rPr lang="en-US" sz="3200" dirty="0"/>
              <a:t>Introduction</a:t>
            </a:r>
          </a:p>
          <a:p>
            <a:pPr marL="514350" indent="-514350">
              <a:buFont typeface="+mj-lt"/>
              <a:buAutoNum type="arabicPeriod"/>
            </a:pPr>
            <a:r>
              <a:rPr lang="en-US" sz="3200" dirty="0"/>
              <a:t>Measurements and Derived Data Products to meet Goals</a:t>
            </a:r>
          </a:p>
          <a:p>
            <a:pPr marL="514350" indent="-514350">
              <a:buFont typeface="+mj-lt"/>
              <a:buAutoNum type="arabicPeriod"/>
            </a:pPr>
            <a:r>
              <a:rPr lang="en-US" sz="3200" dirty="0"/>
              <a:t>Modes of Deploying Acoustic Sensors for Ocean Observation</a:t>
            </a:r>
          </a:p>
          <a:p>
            <a:pPr marL="514350" indent="-514350">
              <a:buFont typeface="+mj-lt"/>
              <a:buAutoNum type="arabicPeriod"/>
            </a:pPr>
            <a:r>
              <a:rPr lang="en-US" sz="3200" dirty="0"/>
              <a:t>Tailoring Acoustic Observation Systems for Different Uses</a:t>
            </a:r>
          </a:p>
          <a:p>
            <a:pPr marL="514350" indent="-514350">
              <a:buFont typeface="+mj-lt"/>
              <a:buAutoNum type="arabicPeriod"/>
            </a:pPr>
            <a:r>
              <a:rPr lang="en-US" sz="3200" dirty="0"/>
              <a:t>Standards, Best Practice and Data Management</a:t>
            </a:r>
          </a:p>
          <a:p>
            <a:pPr marL="514350" indent="-514350">
              <a:buFont typeface="+mj-lt"/>
              <a:buAutoNum type="arabicPeriod"/>
            </a:pPr>
            <a:r>
              <a:rPr lang="en-US" sz="3200" dirty="0"/>
              <a:t>Governance and Funding</a:t>
            </a:r>
          </a:p>
          <a:p>
            <a:pPr marL="514350" indent="-514350">
              <a:buFont typeface="+mj-lt"/>
              <a:buAutoNum type="arabicPeriod"/>
            </a:pPr>
            <a:r>
              <a:rPr lang="en-US" sz="3200" dirty="0"/>
              <a:t>Tasks to implement ocean acoustic observations for GOOS</a:t>
            </a:r>
          </a:p>
        </p:txBody>
      </p:sp>
    </p:spTree>
    <p:extLst>
      <p:ext uri="{BB962C8B-B14F-4D97-AF65-F5344CB8AC3E}">
        <p14:creationId xmlns:p14="http://schemas.microsoft.com/office/powerpoint/2010/main" val="466240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A8C4C8-0201-9255-34B9-0E2B9EE4E496}"/>
              </a:ext>
            </a:extLst>
          </p:cNvPr>
          <p:cNvPicPr/>
          <p:nvPr/>
        </p:nvPicPr>
        <p:blipFill>
          <a:blip r:embed="rId3" cstate="print"/>
          <a:srcRect/>
          <a:stretch>
            <a:fillRect/>
          </a:stretch>
        </p:blipFill>
        <p:spPr bwMode="auto">
          <a:xfrm>
            <a:off x="3113048" y="1580991"/>
            <a:ext cx="4590566" cy="4202180"/>
          </a:xfrm>
          <a:prstGeom prst="rect">
            <a:avLst/>
          </a:prstGeom>
          <a:solidFill>
            <a:srgbClr val="00B050"/>
          </a:solidFill>
          <a:ln w="9525">
            <a:noFill/>
            <a:miter lim="800000"/>
            <a:headEnd/>
            <a:tailEnd/>
          </a:ln>
        </p:spPr>
      </p:pic>
      <p:sp>
        <p:nvSpPr>
          <p:cNvPr id="2" name="Title 1">
            <a:extLst>
              <a:ext uri="{FF2B5EF4-FFF2-40B4-BE49-F238E27FC236}">
                <a16:creationId xmlns:a16="http://schemas.microsoft.com/office/drawing/2014/main" id="{E4944359-6CC2-314A-B82B-1DDC68FB7A1B}"/>
              </a:ext>
            </a:extLst>
          </p:cNvPr>
          <p:cNvSpPr>
            <a:spLocks noGrp="1"/>
          </p:cNvSpPr>
          <p:nvPr>
            <p:ph type="title"/>
          </p:nvPr>
        </p:nvSpPr>
        <p:spPr>
          <a:xfrm>
            <a:off x="838200" y="164306"/>
            <a:ext cx="10515600" cy="689181"/>
          </a:xfrm>
        </p:spPr>
        <p:txBody>
          <a:bodyPr>
            <a:normAutofit fontScale="90000"/>
          </a:bodyPr>
          <a:lstStyle/>
          <a:p>
            <a:pPr algn="ctr"/>
            <a:r>
              <a:rPr lang="en-US" dirty="0"/>
              <a:t>How to Measure the Ocean Sound EOV</a:t>
            </a:r>
          </a:p>
        </p:txBody>
      </p:sp>
      <p:sp>
        <p:nvSpPr>
          <p:cNvPr id="4" name="TextBox 3">
            <a:extLst>
              <a:ext uri="{FF2B5EF4-FFF2-40B4-BE49-F238E27FC236}">
                <a16:creationId xmlns:a16="http://schemas.microsoft.com/office/drawing/2014/main" id="{7A4F6B67-BDC3-E047-9F7D-68C5D8558FD6}"/>
              </a:ext>
            </a:extLst>
          </p:cNvPr>
          <p:cNvSpPr txBox="1"/>
          <p:nvPr/>
        </p:nvSpPr>
        <p:spPr>
          <a:xfrm>
            <a:off x="279342" y="1649924"/>
            <a:ext cx="2291066" cy="3970318"/>
          </a:xfrm>
          <a:prstGeom prst="rect">
            <a:avLst/>
          </a:prstGeom>
          <a:noFill/>
          <a:ln>
            <a:solidFill>
              <a:schemeClr val="tx1"/>
            </a:solidFill>
          </a:ln>
        </p:spPr>
        <p:txBody>
          <a:bodyPr wrap="square" rtlCol="0">
            <a:spAutoFit/>
          </a:bodyPr>
          <a:lstStyle/>
          <a:p>
            <a:r>
              <a:rPr lang="en-US" b="1" dirty="0">
                <a:solidFill>
                  <a:srgbClr val="0070C0"/>
                </a:solidFill>
              </a:rPr>
              <a:t>Climate Change</a:t>
            </a:r>
          </a:p>
          <a:p>
            <a:r>
              <a:rPr lang="en-US" dirty="0">
                <a:solidFill>
                  <a:srgbClr val="0070C0"/>
                </a:solidFill>
              </a:rPr>
              <a:t>Wind, Waves, Rain, Sea Ice</a:t>
            </a:r>
          </a:p>
          <a:p>
            <a:endParaRPr lang="en-US" dirty="0"/>
          </a:p>
          <a:p>
            <a:r>
              <a:rPr lang="en-US" b="1" dirty="0">
                <a:solidFill>
                  <a:srgbClr val="00B050"/>
                </a:solidFill>
              </a:rPr>
              <a:t>Ocean Health</a:t>
            </a:r>
          </a:p>
          <a:p>
            <a:r>
              <a:rPr lang="en-US" dirty="0">
                <a:solidFill>
                  <a:srgbClr val="00B050"/>
                </a:solidFill>
              </a:rPr>
              <a:t>Marine Ecosystems</a:t>
            </a:r>
          </a:p>
          <a:p>
            <a:r>
              <a:rPr lang="en-US" dirty="0">
                <a:solidFill>
                  <a:srgbClr val="00B050"/>
                </a:solidFill>
              </a:rPr>
              <a:t>Loss of Biodiversity</a:t>
            </a:r>
          </a:p>
          <a:p>
            <a:r>
              <a:rPr lang="en-US" dirty="0">
                <a:solidFill>
                  <a:srgbClr val="00B050"/>
                </a:solidFill>
              </a:rPr>
              <a:t>Distribution of Species</a:t>
            </a:r>
          </a:p>
          <a:p>
            <a:r>
              <a:rPr lang="en-US" dirty="0">
                <a:solidFill>
                  <a:srgbClr val="00B050"/>
                </a:solidFill>
              </a:rPr>
              <a:t>Impacts on Wildlife</a:t>
            </a:r>
            <a:endParaRPr lang="en-US" dirty="0">
              <a:solidFill>
                <a:srgbClr val="FF0000"/>
              </a:solidFill>
            </a:endParaRPr>
          </a:p>
          <a:p>
            <a:endParaRPr lang="en-US" dirty="0">
              <a:solidFill>
                <a:srgbClr val="FF0000"/>
              </a:solidFill>
            </a:endParaRPr>
          </a:p>
          <a:p>
            <a:r>
              <a:rPr lang="en-US" b="1" dirty="0">
                <a:solidFill>
                  <a:srgbClr val="FF0000"/>
                </a:solidFill>
              </a:rPr>
              <a:t>Monitoring Threats</a:t>
            </a:r>
          </a:p>
          <a:p>
            <a:r>
              <a:rPr lang="en-US" dirty="0">
                <a:solidFill>
                  <a:srgbClr val="FF0000"/>
                </a:solidFill>
              </a:rPr>
              <a:t>Earthquake/Tsunami</a:t>
            </a:r>
          </a:p>
          <a:p>
            <a:r>
              <a:rPr lang="en-US" dirty="0">
                <a:solidFill>
                  <a:srgbClr val="FF0000"/>
                </a:solidFill>
              </a:rPr>
              <a:t>Naval Activities</a:t>
            </a:r>
          </a:p>
          <a:p>
            <a:r>
              <a:rPr lang="en-US" dirty="0">
                <a:solidFill>
                  <a:srgbClr val="FF0000"/>
                </a:solidFill>
              </a:rPr>
              <a:t>Nuclear Explosions</a:t>
            </a:r>
          </a:p>
        </p:txBody>
      </p:sp>
      <p:sp>
        <p:nvSpPr>
          <p:cNvPr id="11" name="TextBox 10">
            <a:extLst>
              <a:ext uri="{FF2B5EF4-FFF2-40B4-BE49-F238E27FC236}">
                <a16:creationId xmlns:a16="http://schemas.microsoft.com/office/drawing/2014/main" id="{45A14917-5925-7E4D-ADE2-D428D1237F6B}"/>
              </a:ext>
            </a:extLst>
          </p:cNvPr>
          <p:cNvSpPr txBox="1"/>
          <p:nvPr/>
        </p:nvSpPr>
        <p:spPr>
          <a:xfrm>
            <a:off x="4008758" y="935623"/>
            <a:ext cx="2739404" cy="430887"/>
          </a:xfrm>
          <a:prstGeom prst="rect">
            <a:avLst/>
          </a:prstGeom>
          <a:noFill/>
        </p:spPr>
        <p:txBody>
          <a:bodyPr wrap="none" rtlCol="0">
            <a:spAutoFit/>
          </a:bodyPr>
          <a:lstStyle/>
          <a:p>
            <a:r>
              <a:rPr lang="en-US" sz="2200" dirty="0"/>
              <a:t>B. SPACE-TIME SCALES</a:t>
            </a:r>
          </a:p>
        </p:txBody>
      </p:sp>
      <p:sp>
        <p:nvSpPr>
          <p:cNvPr id="12" name="TextBox 11">
            <a:extLst>
              <a:ext uri="{FF2B5EF4-FFF2-40B4-BE49-F238E27FC236}">
                <a16:creationId xmlns:a16="http://schemas.microsoft.com/office/drawing/2014/main" id="{C0AEF84C-4344-634B-B733-4E8228B6C650}"/>
              </a:ext>
            </a:extLst>
          </p:cNvPr>
          <p:cNvSpPr txBox="1"/>
          <p:nvPr/>
        </p:nvSpPr>
        <p:spPr>
          <a:xfrm>
            <a:off x="7391400" y="4931229"/>
            <a:ext cx="184731" cy="369332"/>
          </a:xfrm>
          <a:prstGeom prst="rect">
            <a:avLst/>
          </a:prstGeom>
          <a:noFill/>
        </p:spPr>
        <p:txBody>
          <a:bodyPr wrap="none" rtlCol="0">
            <a:spAutoFit/>
          </a:bodyPr>
          <a:lstStyle/>
          <a:p>
            <a:endParaRPr lang="en-US" dirty="0"/>
          </a:p>
        </p:txBody>
      </p:sp>
      <p:grpSp>
        <p:nvGrpSpPr>
          <p:cNvPr id="19" name="Group 18">
            <a:extLst>
              <a:ext uri="{FF2B5EF4-FFF2-40B4-BE49-F238E27FC236}">
                <a16:creationId xmlns:a16="http://schemas.microsoft.com/office/drawing/2014/main" id="{A59C577B-B1E7-C944-9B69-D045C257A4A0}"/>
              </a:ext>
            </a:extLst>
          </p:cNvPr>
          <p:cNvGrpSpPr/>
          <p:nvPr/>
        </p:nvGrpSpPr>
        <p:grpSpPr>
          <a:xfrm>
            <a:off x="7646495" y="1533993"/>
            <a:ext cx="4590566" cy="4202180"/>
            <a:chOff x="2210609" y="853603"/>
            <a:chExt cx="6872834" cy="5346848"/>
          </a:xfrm>
        </p:grpSpPr>
        <p:pic>
          <p:nvPicPr>
            <p:cNvPr id="13" name="Picture 12">
              <a:extLst>
                <a:ext uri="{FF2B5EF4-FFF2-40B4-BE49-F238E27FC236}">
                  <a16:creationId xmlns:a16="http://schemas.microsoft.com/office/drawing/2014/main" id="{8D03C092-5A90-C742-BE24-A247D75E81ED}"/>
                </a:ext>
              </a:extLst>
            </p:cNvPr>
            <p:cNvPicPr/>
            <p:nvPr/>
          </p:nvPicPr>
          <p:blipFill>
            <a:blip r:embed="rId3" cstate="print"/>
            <a:srcRect/>
            <a:stretch>
              <a:fillRect/>
            </a:stretch>
          </p:blipFill>
          <p:spPr bwMode="auto">
            <a:xfrm>
              <a:off x="2210609" y="853603"/>
              <a:ext cx="6872834" cy="5346848"/>
            </a:xfrm>
            <a:prstGeom prst="rect">
              <a:avLst/>
            </a:prstGeom>
            <a:solidFill>
              <a:srgbClr val="00B050"/>
            </a:solidFill>
            <a:ln w="9525">
              <a:noFill/>
              <a:miter lim="800000"/>
              <a:headEnd/>
              <a:tailEnd/>
            </a:ln>
          </p:spPr>
        </p:pic>
        <p:sp>
          <p:nvSpPr>
            <p:cNvPr id="14" name="Rounded Rectangle 13">
              <a:extLst>
                <a:ext uri="{FF2B5EF4-FFF2-40B4-BE49-F238E27FC236}">
                  <a16:creationId xmlns:a16="http://schemas.microsoft.com/office/drawing/2014/main" id="{D4FFEBAB-71B8-9E46-8A66-1BF83F242410}"/>
                </a:ext>
              </a:extLst>
            </p:cNvPr>
            <p:cNvSpPr/>
            <p:nvPr/>
          </p:nvSpPr>
          <p:spPr>
            <a:xfrm>
              <a:off x="6170582" y="1356181"/>
              <a:ext cx="1438461" cy="4110390"/>
            </a:xfrm>
            <a:prstGeom prst="roundRect">
              <a:avLst>
                <a:gd name="adj" fmla="val 32734"/>
              </a:avLst>
            </a:prstGeom>
            <a:solidFill>
              <a:srgbClr val="FF85FF">
                <a:alpha val="53000"/>
              </a:srgb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dirty="0">
                  <a:solidFill>
                    <a:schemeClr val="tx1"/>
                  </a:solidFill>
                </a:rPr>
                <a:t>Cabled Observatories</a:t>
              </a:r>
            </a:p>
            <a:p>
              <a:pPr algn="r"/>
              <a:endParaRPr lang="en-US" sz="1600" dirty="0">
                <a:solidFill>
                  <a:schemeClr val="tx1"/>
                </a:solidFill>
              </a:endParaRPr>
            </a:p>
            <a:p>
              <a:pPr algn="r"/>
              <a:endParaRPr lang="en-US" sz="1600" dirty="0">
                <a:solidFill>
                  <a:schemeClr val="tx1"/>
                </a:solidFill>
              </a:endParaRPr>
            </a:p>
            <a:p>
              <a:pPr algn="r"/>
              <a:endParaRPr lang="en-US" sz="1600" dirty="0">
                <a:solidFill>
                  <a:schemeClr val="tx1"/>
                </a:solidFill>
              </a:endParaRPr>
            </a:p>
            <a:p>
              <a:pPr algn="r"/>
              <a:endParaRPr lang="en-US" sz="1600" dirty="0">
                <a:solidFill>
                  <a:schemeClr val="tx1"/>
                </a:solidFill>
              </a:endParaRPr>
            </a:p>
            <a:p>
              <a:pPr algn="r"/>
              <a:endParaRPr lang="en-US" sz="1600" dirty="0">
                <a:solidFill>
                  <a:schemeClr val="tx1"/>
                </a:solidFill>
              </a:endParaRPr>
            </a:p>
          </p:txBody>
        </p:sp>
        <p:sp>
          <p:nvSpPr>
            <p:cNvPr id="15" name="Rounded Rectangle 14">
              <a:extLst>
                <a:ext uri="{FF2B5EF4-FFF2-40B4-BE49-F238E27FC236}">
                  <a16:creationId xmlns:a16="http://schemas.microsoft.com/office/drawing/2014/main" id="{B4EA356C-54CB-0046-8425-B07B8E027860}"/>
                </a:ext>
              </a:extLst>
            </p:cNvPr>
            <p:cNvSpPr/>
            <p:nvPr/>
          </p:nvSpPr>
          <p:spPr>
            <a:xfrm>
              <a:off x="5144260" y="1974991"/>
              <a:ext cx="1376417" cy="1907351"/>
            </a:xfrm>
            <a:prstGeom prst="roundRect">
              <a:avLst/>
            </a:prstGeom>
            <a:solidFill>
              <a:srgbClr val="00B0F0">
                <a:alpha val="33113"/>
              </a:srgb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2060"/>
                  </a:solidFill>
                </a:rPr>
                <a:t>Fixed Autonomous</a:t>
              </a:r>
            </a:p>
          </p:txBody>
        </p:sp>
        <p:sp>
          <p:nvSpPr>
            <p:cNvPr id="16" name="Rounded Rectangle 15">
              <a:extLst>
                <a:ext uri="{FF2B5EF4-FFF2-40B4-BE49-F238E27FC236}">
                  <a16:creationId xmlns:a16="http://schemas.microsoft.com/office/drawing/2014/main" id="{FBC6AC51-F8BC-6242-B56E-AC9E22270BCD}"/>
                </a:ext>
              </a:extLst>
            </p:cNvPr>
            <p:cNvSpPr/>
            <p:nvPr/>
          </p:nvSpPr>
          <p:spPr>
            <a:xfrm rot="3609880">
              <a:off x="4307560" y="2937241"/>
              <a:ext cx="1117854" cy="3059506"/>
            </a:xfrm>
            <a:prstGeom prst="roundRect">
              <a:avLst>
                <a:gd name="adj" fmla="val 37913"/>
              </a:avLst>
            </a:prstGeom>
            <a:solidFill>
              <a:srgbClr val="00B050">
                <a:alpha val="28103"/>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sz="1600" dirty="0">
                  <a:solidFill>
                    <a:srgbClr val="002060"/>
                  </a:solidFill>
                </a:rPr>
                <a:t>Ani-mal Tags</a:t>
              </a:r>
            </a:p>
          </p:txBody>
        </p:sp>
        <p:sp>
          <p:nvSpPr>
            <p:cNvPr id="17" name="Rounded Rectangle 16">
              <a:extLst>
                <a:ext uri="{FF2B5EF4-FFF2-40B4-BE49-F238E27FC236}">
                  <a16:creationId xmlns:a16="http://schemas.microsoft.com/office/drawing/2014/main" id="{F85B1980-244A-7147-81AE-D07658D6B580}"/>
                </a:ext>
              </a:extLst>
            </p:cNvPr>
            <p:cNvSpPr/>
            <p:nvPr/>
          </p:nvSpPr>
          <p:spPr>
            <a:xfrm rot="3838482">
              <a:off x="5489346" y="3016226"/>
              <a:ext cx="1411525" cy="2860009"/>
            </a:xfrm>
            <a:prstGeom prst="roundRect">
              <a:avLst>
                <a:gd name="adj" fmla="val 43876"/>
              </a:avLst>
            </a:prstGeom>
            <a:solidFill>
              <a:srgbClr val="FF2600">
                <a:alpha val="41000"/>
              </a:srgb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a:p>
              <a:pPr algn="ctr"/>
              <a:r>
                <a:rPr lang="en-US" sz="1600" dirty="0">
                  <a:solidFill>
                    <a:schemeClr val="tx1"/>
                  </a:solidFill>
                </a:rPr>
                <a:t>Vessel based</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dirty="0"/>
            </a:p>
            <a:p>
              <a:pPr algn="ctr"/>
              <a:endParaRPr lang="en-US" dirty="0"/>
            </a:p>
          </p:txBody>
        </p:sp>
        <p:sp>
          <p:nvSpPr>
            <p:cNvPr id="18" name="Rounded Rectangle 17">
              <a:extLst>
                <a:ext uri="{FF2B5EF4-FFF2-40B4-BE49-F238E27FC236}">
                  <a16:creationId xmlns:a16="http://schemas.microsoft.com/office/drawing/2014/main" id="{B373BF43-97F8-3748-A5E7-62DF18B03519}"/>
                </a:ext>
              </a:extLst>
            </p:cNvPr>
            <p:cNvSpPr/>
            <p:nvPr/>
          </p:nvSpPr>
          <p:spPr>
            <a:xfrm rot="3407661">
              <a:off x="4165966" y="2016757"/>
              <a:ext cx="2258025" cy="3271810"/>
            </a:xfrm>
            <a:prstGeom prst="roundRect">
              <a:avLst>
                <a:gd name="adj" fmla="val 34369"/>
              </a:avLst>
            </a:prstGeom>
            <a:solidFill>
              <a:schemeClr val="accent2">
                <a:alpha val="24000"/>
              </a:scheme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a:p>
              <a:pPr algn="ctr"/>
              <a:r>
                <a:rPr lang="en-US" sz="1600" dirty="0">
                  <a:solidFill>
                    <a:schemeClr val="tx1"/>
                  </a:solidFill>
                </a:rPr>
                <a:t>Mobile Autonomous</a:t>
              </a:r>
            </a:p>
            <a:p>
              <a:pPr algn="ctr"/>
              <a:endParaRPr lang="en-US" sz="1600" dirty="0">
                <a:solidFill>
                  <a:schemeClr val="tx1"/>
                </a:solidFill>
              </a:endParaRPr>
            </a:p>
          </p:txBody>
        </p:sp>
      </p:grpSp>
      <p:sp>
        <p:nvSpPr>
          <p:cNvPr id="20" name="TextBox 19">
            <a:extLst>
              <a:ext uri="{FF2B5EF4-FFF2-40B4-BE49-F238E27FC236}">
                <a16:creationId xmlns:a16="http://schemas.microsoft.com/office/drawing/2014/main" id="{DD678386-0207-A148-8631-47DE55CC6F4A}"/>
              </a:ext>
            </a:extLst>
          </p:cNvPr>
          <p:cNvSpPr txBox="1"/>
          <p:nvPr/>
        </p:nvSpPr>
        <p:spPr>
          <a:xfrm>
            <a:off x="7562133" y="935623"/>
            <a:ext cx="4410823" cy="430887"/>
          </a:xfrm>
          <a:prstGeom prst="rect">
            <a:avLst/>
          </a:prstGeom>
          <a:noFill/>
        </p:spPr>
        <p:txBody>
          <a:bodyPr wrap="none" rtlCol="0">
            <a:spAutoFit/>
          </a:bodyPr>
          <a:lstStyle/>
          <a:p>
            <a:r>
              <a:rPr lang="en-US" sz="2200" dirty="0"/>
              <a:t>C. SCALES FOR DEPLOYMENT MODES</a:t>
            </a:r>
          </a:p>
        </p:txBody>
      </p:sp>
      <p:sp>
        <p:nvSpPr>
          <p:cNvPr id="22" name="TextBox 21">
            <a:extLst>
              <a:ext uri="{FF2B5EF4-FFF2-40B4-BE49-F238E27FC236}">
                <a16:creationId xmlns:a16="http://schemas.microsoft.com/office/drawing/2014/main" id="{75FD8167-F5AF-A804-DEFF-20B3B95E2165}"/>
              </a:ext>
            </a:extLst>
          </p:cNvPr>
          <p:cNvSpPr txBox="1"/>
          <p:nvPr/>
        </p:nvSpPr>
        <p:spPr>
          <a:xfrm>
            <a:off x="5015400" y="5495438"/>
            <a:ext cx="1678921" cy="369332"/>
          </a:xfrm>
          <a:prstGeom prst="rect">
            <a:avLst/>
          </a:prstGeom>
          <a:noFill/>
        </p:spPr>
        <p:txBody>
          <a:bodyPr wrap="none" rtlCol="0">
            <a:spAutoFit/>
          </a:bodyPr>
          <a:lstStyle/>
          <a:p>
            <a:r>
              <a:rPr lang="en-US" dirty="0"/>
              <a:t>SPATIAL EXTENT</a:t>
            </a:r>
          </a:p>
        </p:txBody>
      </p:sp>
      <p:sp>
        <p:nvSpPr>
          <p:cNvPr id="23" name="TextBox 22">
            <a:extLst>
              <a:ext uri="{FF2B5EF4-FFF2-40B4-BE49-F238E27FC236}">
                <a16:creationId xmlns:a16="http://schemas.microsoft.com/office/drawing/2014/main" id="{5AEA9A16-837B-93FF-FEBA-65627AF19A7A}"/>
              </a:ext>
            </a:extLst>
          </p:cNvPr>
          <p:cNvSpPr txBox="1"/>
          <p:nvPr/>
        </p:nvSpPr>
        <p:spPr>
          <a:xfrm rot="16200000">
            <a:off x="2770642" y="3299766"/>
            <a:ext cx="663964" cy="369332"/>
          </a:xfrm>
          <a:prstGeom prst="rect">
            <a:avLst/>
          </a:prstGeom>
          <a:noFill/>
        </p:spPr>
        <p:txBody>
          <a:bodyPr wrap="none" rtlCol="0">
            <a:spAutoFit/>
          </a:bodyPr>
          <a:lstStyle/>
          <a:p>
            <a:r>
              <a:rPr lang="en-US" dirty="0"/>
              <a:t>TIME</a:t>
            </a:r>
          </a:p>
        </p:txBody>
      </p:sp>
      <p:sp>
        <p:nvSpPr>
          <p:cNvPr id="25" name="TextBox 24">
            <a:extLst>
              <a:ext uri="{FF2B5EF4-FFF2-40B4-BE49-F238E27FC236}">
                <a16:creationId xmlns:a16="http://schemas.microsoft.com/office/drawing/2014/main" id="{B5B2E363-365C-A429-F0E7-20F549431547}"/>
              </a:ext>
            </a:extLst>
          </p:cNvPr>
          <p:cNvSpPr txBox="1"/>
          <p:nvPr/>
        </p:nvSpPr>
        <p:spPr>
          <a:xfrm>
            <a:off x="4419271" y="4655681"/>
            <a:ext cx="2743529" cy="369332"/>
          </a:xfrm>
          <a:prstGeom prst="rect">
            <a:avLst/>
          </a:prstGeom>
          <a:noFill/>
        </p:spPr>
        <p:txBody>
          <a:bodyPr wrap="square" rtlCol="0">
            <a:spAutoFit/>
          </a:bodyPr>
          <a:lstStyle/>
          <a:p>
            <a:pPr algn="ctr"/>
            <a:r>
              <a:rPr lang="en-US" dirty="0"/>
              <a:t>Monitoring Threats</a:t>
            </a:r>
          </a:p>
        </p:txBody>
      </p:sp>
      <p:sp>
        <p:nvSpPr>
          <p:cNvPr id="29" name="TextBox 28">
            <a:extLst>
              <a:ext uri="{FF2B5EF4-FFF2-40B4-BE49-F238E27FC236}">
                <a16:creationId xmlns:a16="http://schemas.microsoft.com/office/drawing/2014/main" id="{8940957F-5261-6B69-FE55-558098330A90}"/>
              </a:ext>
            </a:extLst>
          </p:cNvPr>
          <p:cNvSpPr txBox="1"/>
          <p:nvPr/>
        </p:nvSpPr>
        <p:spPr>
          <a:xfrm>
            <a:off x="9605966" y="5495438"/>
            <a:ext cx="1678921" cy="369332"/>
          </a:xfrm>
          <a:prstGeom prst="rect">
            <a:avLst/>
          </a:prstGeom>
          <a:noFill/>
        </p:spPr>
        <p:txBody>
          <a:bodyPr wrap="none" rtlCol="0">
            <a:spAutoFit/>
          </a:bodyPr>
          <a:lstStyle/>
          <a:p>
            <a:r>
              <a:rPr lang="en-US" dirty="0"/>
              <a:t>SPATIAL EXTENT</a:t>
            </a:r>
          </a:p>
        </p:txBody>
      </p:sp>
      <p:sp>
        <p:nvSpPr>
          <p:cNvPr id="30" name="TextBox 29">
            <a:extLst>
              <a:ext uri="{FF2B5EF4-FFF2-40B4-BE49-F238E27FC236}">
                <a16:creationId xmlns:a16="http://schemas.microsoft.com/office/drawing/2014/main" id="{386184E8-3911-8089-EB21-03B0EAED6BFF}"/>
              </a:ext>
            </a:extLst>
          </p:cNvPr>
          <p:cNvSpPr txBox="1"/>
          <p:nvPr/>
        </p:nvSpPr>
        <p:spPr>
          <a:xfrm>
            <a:off x="205046" y="930039"/>
            <a:ext cx="2005806" cy="430887"/>
          </a:xfrm>
          <a:prstGeom prst="rect">
            <a:avLst/>
          </a:prstGeom>
          <a:noFill/>
        </p:spPr>
        <p:txBody>
          <a:bodyPr wrap="none" rtlCol="0">
            <a:spAutoFit/>
          </a:bodyPr>
          <a:lstStyle/>
          <a:p>
            <a:r>
              <a:rPr lang="en-US" sz="2200" dirty="0"/>
              <a:t>A. GOOS GOALS</a:t>
            </a:r>
          </a:p>
        </p:txBody>
      </p:sp>
      <p:sp>
        <p:nvSpPr>
          <p:cNvPr id="47" name="Oval 46">
            <a:extLst>
              <a:ext uri="{FF2B5EF4-FFF2-40B4-BE49-F238E27FC236}">
                <a16:creationId xmlns:a16="http://schemas.microsoft.com/office/drawing/2014/main" id="{E34EDEFC-E52E-A4BC-193B-C9DE2797CA1F}"/>
              </a:ext>
            </a:extLst>
          </p:cNvPr>
          <p:cNvSpPr/>
          <p:nvPr/>
        </p:nvSpPr>
        <p:spPr>
          <a:xfrm rot="19950741">
            <a:off x="4825006" y="2006997"/>
            <a:ext cx="2543199" cy="1178435"/>
          </a:xfrm>
          <a:prstGeom prst="ellipse">
            <a:avLst/>
          </a:prstGeom>
          <a:solidFill>
            <a:schemeClr val="accent1">
              <a:alpha val="2223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Climate Change</a:t>
            </a:r>
          </a:p>
        </p:txBody>
      </p:sp>
      <p:sp>
        <p:nvSpPr>
          <p:cNvPr id="24" name="TextBox 23">
            <a:extLst>
              <a:ext uri="{FF2B5EF4-FFF2-40B4-BE49-F238E27FC236}">
                <a16:creationId xmlns:a16="http://schemas.microsoft.com/office/drawing/2014/main" id="{911654A9-9566-3AA8-7A89-A86D704C39A1}"/>
              </a:ext>
            </a:extLst>
          </p:cNvPr>
          <p:cNvSpPr txBox="1"/>
          <p:nvPr/>
        </p:nvSpPr>
        <p:spPr>
          <a:xfrm rot="16200000">
            <a:off x="7279032" y="3252276"/>
            <a:ext cx="663964" cy="369332"/>
          </a:xfrm>
          <a:prstGeom prst="rect">
            <a:avLst/>
          </a:prstGeom>
          <a:noFill/>
        </p:spPr>
        <p:txBody>
          <a:bodyPr wrap="none" rtlCol="0">
            <a:spAutoFit/>
          </a:bodyPr>
          <a:lstStyle/>
          <a:p>
            <a:r>
              <a:rPr lang="en-US" dirty="0"/>
              <a:t>TIME</a:t>
            </a:r>
          </a:p>
        </p:txBody>
      </p:sp>
      <p:sp>
        <p:nvSpPr>
          <p:cNvPr id="46" name="Oval 45">
            <a:extLst>
              <a:ext uri="{FF2B5EF4-FFF2-40B4-BE49-F238E27FC236}">
                <a16:creationId xmlns:a16="http://schemas.microsoft.com/office/drawing/2014/main" id="{52848E25-2432-1A56-6ECB-F63CB6B1E244}"/>
              </a:ext>
            </a:extLst>
          </p:cNvPr>
          <p:cNvSpPr/>
          <p:nvPr/>
        </p:nvSpPr>
        <p:spPr>
          <a:xfrm>
            <a:off x="4325991" y="2385830"/>
            <a:ext cx="1549160" cy="2188252"/>
          </a:xfrm>
          <a:prstGeom prst="ellipse">
            <a:avLst/>
          </a:prstGeom>
          <a:solidFill>
            <a:srgbClr val="00B05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Ocean </a:t>
            </a:r>
          </a:p>
          <a:p>
            <a:pPr algn="ctr"/>
            <a:r>
              <a:rPr lang="en-US" dirty="0">
                <a:solidFill>
                  <a:schemeClr val="tx1"/>
                </a:solidFill>
              </a:rPr>
              <a:t>Health</a:t>
            </a:r>
          </a:p>
        </p:txBody>
      </p:sp>
      <p:sp>
        <p:nvSpPr>
          <p:cNvPr id="48" name="Rounded Rectangle 47">
            <a:extLst>
              <a:ext uri="{FF2B5EF4-FFF2-40B4-BE49-F238E27FC236}">
                <a16:creationId xmlns:a16="http://schemas.microsoft.com/office/drawing/2014/main" id="{5CBC1AD5-18EA-1571-DCA9-C8DD495942DE}"/>
              </a:ext>
            </a:extLst>
          </p:cNvPr>
          <p:cNvSpPr/>
          <p:nvPr/>
        </p:nvSpPr>
        <p:spPr>
          <a:xfrm>
            <a:off x="4325991" y="4586513"/>
            <a:ext cx="2960180" cy="616433"/>
          </a:xfrm>
          <a:prstGeom prst="roundRect">
            <a:avLst/>
          </a:prstGeom>
          <a:solidFill>
            <a:srgbClr val="FF0000">
              <a:alpha val="26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D734680-DD36-8774-1D5C-560496565B73}"/>
              </a:ext>
            </a:extLst>
          </p:cNvPr>
          <p:cNvSpPr txBox="1"/>
          <p:nvPr/>
        </p:nvSpPr>
        <p:spPr>
          <a:xfrm>
            <a:off x="-144331" y="6075663"/>
            <a:ext cx="12480661" cy="430887"/>
          </a:xfrm>
          <a:prstGeom prst="rect">
            <a:avLst/>
          </a:prstGeom>
          <a:noFill/>
        </p:spPr>
        <p:txBody>
          <a:bodyPr wrap="none" rtlCol="0">
            <a:spAutoFit/>
          </a:bodyPr>
          <a:lstStyle/>
          <a:p>
            <a:pPr algn="ctr"/>
            <a:r>
              <a:rPr lang="en-US" sz="2200" dirty="0"/>
              <a:t>Mature Systems: 11 acoustic sensors continuously monitor global oceans for nuclear explosions for decades</a:t>
            </a:r>
          </a:p>
        </p:txBody>
      </p:sp>
    </p:spTree>
    <p:extLst>
      <p:ext uri="{BB962C8B-B14F-4D97-AF65-F5344CB8AC3E}">
        <p14:creationId xmlns:p14="http://schemas.microsoft.com/office/powerpoint/2010/main" val="6477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2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4B66D-837A-4730-4827-F33A3234F203}"/>
              </a:ext>
            </a:extLst>
          </p:cNvPr>
          <p:cNvPicPr>
            <a:picLocks noChangeAspect="1"/>
          </p:cNvPicPr>
          <p:nvPr/>
        </p:nvPicPr>
        <p:blipFill>
          <a:blip r:embed="rId2"/>
          <a:stretch>
            <a:fillRect/>
          </a:stretch>
        </p:blipFill>
        <p:spPr>
          <a:xfrm>
            <a:off x="118288" y="2516212"/>
            <a:ext cx="5654783" cy="3398886"/>
          </a:xfrm>
          <a:prstGeom prst="rect">
            <a:avLst/>
          </a:prstGeom>
        </p:spPr>
      </p:pic>
      <p:sp>
        <p:nvSpPr>
          <p:cNvPr id="4" name="TextBox 3">
            <a:extLst>
              <a:ext uri="{FF2B5EF4-FFF2-40B4-BE49-F238E27FC236}">
                <a16:creationId xmlns:a16="http://schemas.microsoft.com/office/drawing/2014/main" id="{39324551-6B41-C039-5125-5B9945D1B39E}"/>
              </a:ext>
            </a:extLst>
          </p:cNvPr>
          <p:cNvSpPr txBox="1"/>
          <p:nvPr/>
        </p:nvSpPr>
        <p:spPr>
          <a:xfrm>
            <a:off x="384464" y="254010"/>
            <a:ext cx="11644470" cy="707886"/>
          </a:xfrm>
          <a:prstGeom prst="rect">
            <a:avLst/>
          </a:prstGeom>
          <a:noFill/>
        </p:spPr>
        <p:txBody>
          <a:bodyPr wrap="none" rtlCol="0">
            <a:spAutoFit/>
          </a:bodyPr>
          <a:lstStyle/>
          <a:p>
            <a:r>
              <a:rPr lang="en-US" sz="4000" dirty="0"/>
              <a:t>IQOE </a:t>
            </a:r>
            <a:r>
              <a:rPr lang="en-US" sz="4000" dirty="0" err="1"/>
              <a:t>Metadatabase</a:t>
            </a:r>
            <a:r>
              <a:rPr lang="en-US" sz="4000" dirty="0"/>
              <a:t> of underwater sound observations</a:t>
            </a:r>
          </a:p>
        </p:txBody>
      </p:sp>
      <p:sp>
        <p:nvSpPr>
          <p:cNvPr id="5" name="TextBox 4">
            <a:extLst>
              <a:ext uri="{FF2B5EF4-FFF2-40B4-BE49-F238E27FC236}">
                <a16:creationId xmlns:a16="http://schemas.microsoft.com/office/drawing/2014/main" id="{F5C02968-CBA2-9359-6A5E-19DCF5362DF6}"/>
              </a:ext>
            </a:extLst>
          </p:cNvPr>
          <p:cNvSpPr txBox="1"/>
          <p:nvPr/>
        </p:nvSpPr>
        <p:spPr>
          <a:xfrm>
            <a:off x="188653" y="5228709"/>
            <a:ext cx="5320687" cy="646331"/>
          </a:xfrm>
          <a:prstGeom prst="rect">
            <a:avLst/>
          </a:prstGeom>
          <a:solidFill>
            <a:schemeClr val="bg1"/>
          </a:solidFill>
        </p:spPr>
        <p:txBody>
          <a:bodyPr wrap="none" rtlCol="0">
            <a:spAutoFit/>
          </a:bodyPr>
          <a:lstStyle/>
          <a:p>
            <a:r>
              <a:rPr lang="en-US" dirty="0"/>
              <a:t>  2015 2016  2017  2018  2019  2020  2021  2022  2023</a:t>
            </a:r>
          </a:p>
          <a:p>
            <a:r>
              <a:rPr lang="en-US" dirty="0"/>
              <a:t>		RECORDING YEAR</a:t>
            </a:r>
          </a:p>
        </p:txBody>
      </p:sp>
      <p:sp>
        <p:nvSpPr>
          <p:cNvPr id="6" name="TextBox 5">
            <a:extLst>
              <a:ext uri="{FF2B5EF4-FFF2-40B4-BE49-F238E27FC236}">
                <a16:creationId xmlns:a16="http://schemas.microsoft.com/office/drawing/2014/main" id="{79C224F8-1ECA-7A3D-7923-336B63610E3D}"/>
              </a:ext>
            </a:extLst>
          </p:cNvPr>
          <p:cNvSpPr txBox="1"/>
          <p:nvPr/>
        </p:nvSpPr>
        <p:spPr>
          <a:xfrm>
            <a:off x="0" y="2917831"/>
            <a:ext cx="729687" cy="2354491"/>
          </a:xfrm>
          <a:prstGeom prst="rect">
            <a:avLst/>
          </a:prstGeom>
          <a:solidFill>
            <a:schemeClr val="bg1"/>
          </a:solidFill>
        </p:spPr>
        <p:txBody>
          <a:bodyPr vert="horz" wrap="none" rtlCol="0">
            <a:spAutoFit/>
          </a:bodyPr>
          <a:lstStyle/>
          <a:p>
            <a:r>
              <a:rPr lang="en-US" sz="2100" dirty="0"/>
              <a:t>6000</a:t>
            </a:r>
          </a:p>
          <a:p>
            <a:r>
              <a:rPr lang="en-US" sz="2100" dirty="0"/>
              <a:t>5000</a:t>
            </a:r>
          </a:p>
          <a:p>
            <a:r>
              <a:rPr lang="en-US" sz="2100" dirty="0"/>
              <a:t>4000</a:t>
            </a:r>
          </a:p>
          <a:p>
            <a:r>
              <a:rPr lang="en-US" sz="2100" dirty="0"/>
              <a:t>3000</a:t>
            </a:r>
          </a:p>
          <a:p>
            <a:r>
              <a:rPr lang="en-US" sz="2100" dirty="0"/>
              <a:t>2000</a:t>
            </a:r>
          </a:p>
          <a:p>
            <a:r>
              <a:rPr lang="en-US" sz="2100" dirty="0"/>
              <a:t>1000</a:t>
            </a:r>
          </a:p>
          <a:p>
            <a:r>
              <a:rPr lang="en-US" sz="2100" dirty="0"/>
              <a:t>0</a:t>
            </a:r>
          </a:p>
        </p:txBody>
      </p:sp>
      <p:sp>
        <p:nvSpPr>
          <p:cNvPr id="7" name="TextBox 6">
            <a:extLst>
              <a:ext uri="{FF2B5EF4-FFF2-40B4-BE49-F238E27FC236}">
                <a16:creationId xmlns:a16="http://schemas.microsoft.com/office/drawing/2014/main" id="{EEA6DF33-D32C-2756-0234-C744C210B646}"/>
              </a:ext>
            </a:extLst>
          </p:cNvPr>
          <p:cNvSpPr txBox="1"/>
          <p:nvPr/>
        </p:nvSpPr>
        <p:spPr>
          <a:xfrm>
            <a:off x="1262277" y="2642573"/>
            <a:ext cx="3764813" cy="369332"/>
          </a:xfrm>
          <a:prstGeom prst="rect">
            <a:avLst/>
          </a:prstGeom>
          <a:solidFill>
            <a:schemeClr val="bg1"/>
          </a:solidFill>
        </p:spPr>
        <p:txBody>
          <a:bodyPr wrap="none" rtlCol="0">
            <a:spAutoFit/>
          </a:bodyPr>
          <a:lstStyle/>
          <a:p>
            <a:r>
              <a:rPr lang="en-US" dirty="0"/>
              <a:t>CUMULATIVE HYDROPHONE RECORDS</a:t>
            </a:r>
          </a:p>
        </p:txBody>
      </p:sp>
      <p:pic>
        <p:nvPicPr>
          <p:cNvPr id="2" name="Picture 1">
            <a:extLst>
              <a:ext uri="{FF2B5EF4-FFF2-40B4-BE49-F238E27FC236}">
                <a16:creationId xmlns:a16="http://schemas.microsoft.com/office/drawing/2014/main" id="{455A842A-5B37-FF2E-A8BE-6199A361EAFB}"/>
              </a:ext>
            </a:extLst>
          </p:cNvPr>
          <p:cNvPicPr>
            <a:picLocks noChangeAspect="1"/>
          </p:cNvPicPr>
          <p:nvPr/>
        </p:nvPicPr>
        <p:blipFill rotWithShape="1">
          <a:blip r:embed="rId3"/>
          <a:srcRect l="2458"/>
          <a:stretch/>
        </p:blipFill>
        <p:spPr>
          <a:xfrm>
            <a:off x="5670835" y="1242730"/>
            <a:ext cx="6521165" cy="4672368"/>
          </a:xfrm>
          <a:prstGeom prst="rect">
            <a:avLst/>
          </a:prstGeom>
        </p:spPr>
      </p:pic>
      <p:sp>
        <p:nvSpPr>
          <p:cNvPr id="8" name="TextBox 7">
            <a:extLst>
              <a:ext uri="{FF2B5EF4-FFF2-40B4-BE49-F238E27FC236}">
                <a16:creationId xmlns:a16="http://schemas.microsoft.com/office/drawing/2014/main" id="{6077C3AA-9D1A-9EFC-10F6-5B8C658909B9}"/>
              </a:ext>
            </a:extLst>
          </p:cNvPr>
          <p:cNvSpPr txBox="1"/>
          <p:nvPr/>
        </p:nvSpPr>
        <p:spPr>
          <a:xfrm>
            <a:off x="5670835" y="6055087"/>
            <a:ext cx="6521165" cy="369332"/>
          </a:xfrm>
          <a:prstGeom prst="rect">
            <a:avLst/>
          </a:prstGeom>
          <a:noFill/>
        </p:spPr>
        <p:txBody>
          <a:bodyPr wrap="square" rtlCol="0">
            <a:spAutoFit/>
          </a:bodyPr>
          <a:lstStyle/>
          <a:p>
            <a:r>
              <a:rPr lang="en-US" dirty="0"/>
              <a:t>Locations of underwater recordings in database from 1999-present</a:t>
            </a:r>
          </a:p>
        </p:txBody>
      </p:sp>
      <p:sp>
        <p:nvSpPr>
          <p:cNvPr id="9" name="TextBox 8">
            <a:extLst>
              <a:ext uri="{FF2B5EF4-FFF2-40B4-BE49-F238E27FC236}">
                <a16:creationId xmlns:a16="http://schemas.microsoft.com/office/drawing/2014/main" id="{4C90DF9C-3DC9-CB2E-82DA-FA9B9F729F6D}"/>
              </a:ext>
            </a:extLst>
          </p:cNvPr>
          <p:cNvSpPr txBox="1"/>
          <p:nvPr/>
        </p:nvSpPr>
        <p:spPr>
          <a:xfrm>
            <a:off x="949771" y="6058163"/>
            <a:ext cx="3057504" cy="369332"/>
          </a:xfrm>
          <a:prstGeom prst="rect">
            <a:avLst/>
          </a:prstGeom>
          <a:noFill/>
        </p:spPr>
        <p:txBody>
          <a:bodyPr wrap="none" rtlCol="0">
            <a:spAutoFit/>
          </a:bodyPr>
          <a:lstStyle/>
          <a:p>
            <a:r>
              <a:rPr lang="en-US" dirty="0"/>
              <a:t>https://</a:t>
            </a:r>
            <a:r>
              <a:rPr lang="en-US" dirty="0" err="1"/>
              <a:t>www.iqoe.org</a:t>
            </a:r>
            <a:r>
              <a:rPr lang="en-US" dirty="0"/>
              <a:t>/systems</a:t>
            </a:r>
          </a:p>
        </p:txBody>
      </p:sp>
      <p:sp>
        <p:nvSpPr>
          <p:cNvPr id="10" name="TextBox 9">
            <a:extLst>
              <a:ext uri="{FF2B5EF4-FFF2-40B4-BE49-F238E27FC236}">
                <a16:creationId xmlns:a16="http://schemas.microsoft.com/office/drawing/2014/main" id="{8E029103-315A-1936-D3FE-8C60D67F9F50}"/>
              </a:ext>
            </a:extLst>
          </p:cNvPr>
          <p:cNvSpPr txBox="1"/>
          <p:nvPr/>
        </p:nvSpPr>
        <p:spPr>
          <a:xfrm>
            <a:off x="519440" y="982960"/>
            <a:ext cx="475024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Deployments are typically project specific</a:t>
            </a:r>
          </a:p>
          <a:p>
            <a:pPr marL="285750" indent="-285750">
              <a:buFont typeface="Arial" panose="020B0604020202020204" pitchFamily="34" charset="0"/>
              <a:buChar char="•"/>
            </a:pPr>
            <a:r>
              <a:rPr lang="en-US" dirty="0"/>
              <a:t>IQOE has organized geographically disparate groups of ocean acousticians from many disciplines</a:t>
            </a:r>
          </a:p>
          <a:p>
            <a:pPr marL="285750" indent="-285750">
              <a:buFont typeface="Arial" panose="020B0604020202020204" pitchFamily="34" charset="0"/>
              <a:buChar char="•"/>
            </a:pPr>
            <a:r>
              <a:rPr lang="en-US" dirty="0"/>
              <a:t>Accelerating pace of deployments</a:t>
            </a:r>
          </a:p>
        </p:txBody>
      </p:sp>
      <p:sp>
        <p:nvSpPr>
          <p:cNvPr id="11" name="Right Arrow 10">
            <a:extLst>
              <a:ext uri="{FF2B5EF4-FFF2-40B4-BE49-F238E27FC236}">
                <a16:creationId xmlns:a16="http://schemas.microsoft.com/office/drawing/2014/main" id="{20109599-16B4-5D79-2FE2-4B6DC1ED0532}"/>
              </a:ext>
            </a:extLst>
          </p:cNvPr>
          <p:cNvSpPr/>
          <p:nvPr/>
        </p:nvSpPr>
        <p:spPr>
          <a:xfrm rot="2735735">
            <a:off x="3848591" y="2790411"/>
            <a:ext cx="1765796" cy="297958"/>
          </a:xfrm>
          <a:prstGeom prst="rightArrow">
            <a:avLst/>
          </a:prstGeom>
          <a:solidFill>
            <a:srgbClr val="FF0000">
              <a:alpha val="3978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5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A0B9-BE0A-DA2F-9E1F-29D006276692}"/>
              </a:ext>
            </a:extLst>
          </p:cNvPr>
          <p:cNvSpPr>
            <a:spLocks noGrp="1"/>
          </p:cNvSpPr>
          <p:nvPr>
            <p:ph type="title"/>
          </p:nvPr>
        </p:nvSpPr>
        <p:spPr/>
        <p:txBody>
          <a:bodyPr>
            <a:normAutofit fontScale="90000"/>
          </a:bodyPr>
          <a:lstStyle/>
          <a:p>
            <a:pPr algn="ctr"/>
            <a:r>
              <a:rPr lang="en-US" dirty="0"/>
              <a:t>Comprehensive Test Ban Treaty </a:t>
            </a:r>
            <a:r>
              <a:rPr lang="en-US" dirty="0" err="1"/>
              <a:t>Organisation</a:t>
            </a:r>
            <a:r>
              <a:rPr lang="en-US" dirty="0"/>
              <a:t> Has Calibrated Hydrophone Array with Global Coverage for Decade-long Time Series</a:t>
            </a:r>
          </a:p>
        </p:txBody>
      </p:sp>
      <p:pic>
        <p:nvPicPr>
          <p:cNvPr id="5" name="Content Placeholder 4" descr="A map of the world&#10;&#10;Description automatically generated">
            <a:extLst>
              <a:ext uri="{FF2B5EF4-FFF2-40B4-BE49-F238E27FC236}">
                <a16:creationId xmlns:a16="http://schemas.microsoft.com/office/drawing/2014/main" id="{E1211646-9154-8978-9B98-8DD7AAD4F0AC}"/>
              </a:ext>
            </a:extLst>
          </p:cNvPr>
          <p:cNvPicPr>
            <a:picLocks noGrp="1" noChangeAspect="1"/>
          </p:cNvPicPr>
          <p:nvPr>
            <p:ph idx="1"/>
          </p:nvPr>
        </p:nvPicPr>
        <p:blipFill>
          <a:blip r:embed="rId2"/>
          <a:stretch>
            <a:fillRect/>
          </a:stretch>
        </p:blipFill>
        <p:spPr>
          <a:xfrm>
            <a:off x="637046" y="2141537"/>
            <a:ext cx="6084651" cy="4351338"/>
          </a:xfrm>
        </p:spPr>
      </p:pic>
      <p:sp>
        <p:nvSpPr>
          <p:cNvPr id="6" name="TextBox 5">
            <a:extLst>
              <a:ext uri="{FF2B5EF4-FFF2-40B4-BE49-F238E27FC236}">
                <a16:creationId xmlns:a16="http://schemas.microsoft.com/office/drawing/2014/main" id="{8F9FF5DD-F811-5C4A-4A1D-FABDF7786473}"/>
              </a:ext>
            </a:extLst>
          </p:cNvPr>
          <p:cNvSpPr txBox="1"/>
          <p:nvPr/>
        </p:nvSpPr>
        <p:spPr>
          <a:xfrm>
            <a:off x="7115701" y="2088514"/>
            <a:ext cx="2493311" cy="400110"/>
          </a:xfrm>
          <a:prstGeom prst="rect">
            <a:avLst/>
          </a:prstGeom>
          <a:no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HA11 – Wake Island</a:t>
            </a:r>
          </a:p>
        </p:txBody>
      </p:sp>
      <p:pic>
        <p:nvPicPr>
          <p:cNvPr id="7" name="Picture 6">
            <a:extLst>
              <a:ext uri="{FF2B5EF4-FFF2-40B4-BE49-F238E27FC236}">
                <a16:creationId xmlns:a16="http://schemas.microsoft.com/office/drawing/2014/main" id="{7C3F6F0E-6D0F-F290-01AD-26C5A062EE3E}"/>
              </a:ext>
            </a:extLst>
          </p:cNvPr>
          <p:cNvPicPr>
            <a:picLocks noChangeAspect="1"/>
          </p:cNvPicPr>
          <p:nvPr/>
        </p:nvPicPr>
        <p:blipFill>
          <a:blip r:embed="rId3"/>
          <a:stretch>
            <a:fillRect/>
          </a:stretch>
        </p:blipFill>
        <p:spPr>
          <a:xfrm>
            <a:off x="6967056" y="2695358"/>
            <a:ext cx="4386744" cy="3413421"/>
          </a:xfrm>
          <a:prstGeom prst="rect">
            <a:avLst/>
          </a:prstGeom>
        </p:spPr>
      </p:pic>
      <p:sp>
        <p:nvSpPr>
          <p:cNvPr id="8" name="TextBox 7">
            <a:extLst>
              <a:ext uri="{FF2B5EF4-FFF2-40B4-BE49-F238E27FC236}">
                <a16:creationId xmlns:a16="http://schemas.microsoft.com/office/drawing/2014/main" id="{92C9AEBC-A0EC-3F23-2F1F-EE0F710A18F7}"/>
              </a:ext>
            </a:extLst>
          </p:cNvPr>
          <p:cNvSpPr txBox="1"/>
          <p:nvPr/>
        </p:nvSpPr>
        <p:spPr>
          <a:xfrm>
            <a:off x="7106129" y="6190119"/>
            <a:ext cx="4452373" cy="923330"/>
          </a:xfrm>
          <a:prstGeom prst="rect">
            <a:avLst/>
          </a:prstGeom>
          <a:noFill/>
        </p:spPr>
        <p:txBody>
          <a:bodyPr wrap="none" rtlCol="0">
            <a:spAutoFit/>
          </a:bodyPr>
          <a:lstStyle/>
          <a:p>
            <a:r>
              <a:rPr lang="en-US" dirty="0"/>
              <a:t>Robinson et al. 2023  </a:t>
            </a:r>
          </a:p>
          <a:p>
            <a:r>
              <a:rPr lang="en-US" dirty="0"/>
              <a:t>https://</a:t>
            </a:r>
            <a:r>
              <a:rPr lang="en-US" dirty="0" err="1"/>
              <a:t>doi.org</a:t>
            </a:r>
            <a:r>
              <a:rPr lang="en-US" dirty="0"/>
              <a:t>/10.1038/s41598-023-31376-3</a:t>
            </a:r>
          </a:p>
          <a:p>
            <a:endParaRPr lang="en-US" dirty="0"/>
          </a:p>
        </p:txBody>
      </p:sp>
      <p:sp>
        <p:nvSpPr>
          <p:cNvPr id="9" name="Left Arrow 8">
            <a:extLst>
              <a:ext uri="{FF2B5EF4-FFF2-40B4-BE49-F238E27FC236}">
                <a16:creationId xmlns:a16="http://schemas.microsoft.com/office/drawing/2014/main" id="{68EFD542-B25B-535B-6D79-6FA7960CD6FA}"/>
              </a:ext>
            </a:extLst>
          </p:cNvPr>
          <p:cNvSpPr/>
          <p:nvPr/>
        </p:nvSpPr>
        <p:spPr>
          <a:xfrm rot="19112722">
            <a:off x="5990481" y="2730987"/>
            <a:ext cx="1339749" cy="28920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E47D07-4921-5C96-4AC3-6783C44E11A8}"/>
              </a:ext>
            </a:extLst>
          </p:cNvPr>
          <p:cNvSpPr txBox="1"/>
          <p:nvPr/>
        </p:nvSpPr>
        <p:spPr>
          <a:xfrm rot="16200000">
            <a:off x="5382345" y="4178706"/>
            <a:ext cx="2962799" cy="276999"/>
          </a:xfrm>
          <a:prstGeom prst="rect">
            <a:avLst/>
          </a:prstGeom>
          <a:noFill/>
        </p:spPr>
        <p:txBody>
          <a:bodyPr wrap="none" rtlCol="0">
            <a:spAutoFit/>
          </a:bodyPr>
          <a:lstStyle/>
          <a:p>
            <a:r>
              <a:rPr lang="en-US" sz="1200" dirty="0"/>
              <a:t>SPSDL Sound Pressure Spectral Density Level</a:t>
            </a:r>
          </a:p>
        </p:txBody>
      </p:sp>
    </p:spTree>
    <p:extLst>
      <p:ext uri="{BB962C8B-B14F-4D97-AF65-F5344CB8AC3E}">
        <p14:creationId xmlns:p14="http://schemas.microsoft.com/office/powerpoint/2010/main" val="3480909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F4C21-BD55-24A2-5BB6-A923916B2BFB}"/>
              </a:ext>
            </a:extLst>
          </p:cNvPr>
          <p:cNvSpPr>
            <a:spLocks noGrp="1"/>
          </p:cNvSpPr>
          <p:nvPr>
            <p:ph type="title"/>
          </p:nvPr>
        </p:nvSpPr>
        <p:spPr/>
        <p:txBody>
          <a:bodyPr/>
          <a:lstStyle/>
          <a:p>
            <a:r>
              <a:rPr lang="en-US" dirty="0"/>
              <a:t>COVID Quieting:</a:t>
            </a:r>
          </a:p>
        </p:txBody>
      </p:sp>
      <p:sp>
        <p:nvSpPr>
          <p:cNvPr id="3" name="Content Placeholder 2">
            <a:extLst>
              <a:ext uri="{FF2B5EF4-FFF2-40B4-BE49-F238E27FC236}">
                <a16:creationId xmlns:a16="http://schemas.microsoft.com/office/drawing/2014/main" id="{07003EC7-B7AA-4BD7-34ED-74E253C1159D}"/>
              </a:ext>
            </a:extLst>
          </p:cNvPr>
          <p:cNvSpPr>
            <a:spLocks noGrp="1"/>
          </p:cNvSpPr>
          <p:nvPr>
            <p:ph idx="1"/>
          </p:nvPr>
        </p:nvSpPr>
        <p:spPr>
          <a:xfrm>
            <a:off x="838200" y="1825624"/>
            <a:ext cx="3227614" cy="4071083"/>
          </a:xfrm>
        </p:spPr>
        <p:txBody>
          <a:bodyPr>
            <a:noAutofit/>
          </a:bodyPr>
          <a:lstStyle/>
          <a:p>
            <a:pPr marL="0" indent="0">
              <a:buNone/>
            </a:pPr>
            <a:r>
              <a:rPr lang="en-US" sz="3200" dirty="0"/>
              <a:t>Reductions in human seagoing activities reduced deep ocean noise during COVID (</a:t>
            </a:r>
            <a:r>
              <a:rPr lang="en-US" sz="3200" dirty="0">
                <a:solidFill>
                  <a:srgbClr val="FF0000"/>
                </a:solidFill>
              </a:rPr>
              <a:t>red dots Jan-Jul 2020</a:t>
            </a:r>
            <a:r>
              <a:rPr lang="en-US" sz="3200" dirty="0"/>
              <a:t>) compared to predicted levels (</a:t>
            </a:r>
            <a:r>
              <a:rPr lang="en-US" sz="3200" dirty="0">
                <a:solidFill>
                  <a:srgbClr val="0070C0"/>
                </a:solidFill>
              </a:rPr>
              <a:t>blue line</a:t>
            </a:r>
            <a:r>
              <a:rPr lang="en-US" sz="3200" dirty="0"/>
              <a:t>)</a:t>
            </a:r>
          </a:p>
        </p:txBody>
      </p:sp>
      <p:pic>
        <p:nvPicPr>
          <p:cNvPr id="4" name="Picture 3">
            <a:extLst>
              <a:ext uri="{FF2B5EF4-FFF2-40B4-BE49-F238E27FC236}">
                <a16:creationId xmlns:a16="http://schemas.microsoft.com/office/drawing/2014/main" id="{8614476A-FDB5-4D93-3C82-8885B728F05B}"/>
              </a:ext>
            </a:extLst>
          </p:cNvPr>
          <p:cNvPicPr>
            <a:picLocks noChangeAspect="1"/>
          </p:cNvPicPr>
          <p:nvPr/>
        </p:nvPicPr>
        <p:blipFill>
          <a:blip r:embed="rId2"/>
          <a:stretch>
            <a:fillRect/>
          </a:stretch>
        </p:blipFill>
        <p:spPr>
          <a:xfrm>
            <a:off x="4518537" y="681037"/>
            <a:ext cx="7308792" cy="5868152"/>
          </a:xfrm>
          <a:prstGeom prst="rect">
            <a:avLst/>
          </a:prstGeom>
        </p:spPr>
      </p:pic>
      <p:sp>
        <p:nvSpPr>
          <p:cNvPr id="5" name="TextBox 4">
            <a:extLst>
              <a:ext uri="{FF2B5EF4-FFF2-40B4-BE49-F238E27FC236}">
                <a16:creationId xmlns:a16="http://schemas.microsoft.com/office/drawing/2014/main" id="{4693D12C-C1A3-ED87-BD4B-4B7A2863B64A}"/>
              </a:ext>
            </a:extLst>
          </p:cNvPr>
          <p:cNvSpPr txBox="1"/>
          <p:nvPr/>
        </p:nvSpPr>
        <p:spPr>
          <a:xfrm>
            <a:off x="364671" y="6037795"/>
            <a:ext cx="4452373" cy="646331"/>
          </a:xfrm>
          <a:prstGeom prst="rect">
            <a:avLst/>
          </a:prstGeom>
          <a:noFill/>
        </p:spPr>
        <p:txBody>
          <a:bodyPr wrap="none" rtlCol="0">
            <a:spAutoFit/>
          </a:bodyPr>
          <a:lstStyle/>
          <a:p>
            <a:r>
              <a:rPr lang="en-US" dirty="0"/>
              <a:t>Robinson et al. 2023  </a:t>
            </a:r>
          </a:p>
          <a:p>
            <a:r>
              <a:rPr lang="en-US" dirty="0"/>
              <a:t>https://</a:t>
            </a:r>
            <a:r>
              <a:rPr lang="en-US" dirty="0" err="1"/>
              <a:t>doi.org</a:t>
            </a:r>
            <a:r>
              <a:rPr lang="en-US" dirty="0"/>
              <a:t>/10.1038/s41598-023-31376-3</a:t>
            </a:r>
          </a:p>
        </p:txBody>
      </p:sp>
      <p:sp>
        <p:nvSpPr>
          <p:cNvPr id="6" name="TextBox 5">
            <a:extLst>
              <a:ext uri="{FF2B5EF4-FFF2-40B4-BE49-F238E27FC236}">
                <a16:creationId xmlns:a16="http://schemas.microsoft.com/office/drawing/2014/main" id="{3DD596B4-A673-7251-4B28-17AB6AF572BB}"/>
              </a:ext>
            </a:extLst>
          </p:cNvPr>
          <p:cNvSpPr txBox="1"/>
          <p:nvPr/>
        </p:nvSpPr>
        <p:spPr>
          <a:xfrm>
            <a:off x="5744308" y="937846"/>
            <a:ext cx="1312154" cy="369332"/>
          </a:xfrm>
          <a:prstGeom prst="rect">
            <a:avLst/>
          </a:prstGeom>
          <a:noFill/>
        </p:spPr>
        <p:txBody>
          <a:bodyPr wrap="none" rtlCol="0">
            <a:spAutoFit/>
          </a:bodyPr>
          <a:lstStyle/>
          <a:p>
            <a:r>
              <a:rPr lang="en-US" dirty="0"/>
              <a:t>Wake Island</a:t>
            </a:r>
          </a:p>
        </p:txBody>
      </p:sp>
    </p:spTree>
    <p:extLst>
      <p:ext uri="{BB962C8B-B14F-4D97-AF65-F5344CB8AC3E}">
        <p14:creationId xmlns:p14="http://schemas.microsoft.com/office/powerpoint/2010/main" val="3666449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75D0-25EB-58F4-6A4E-E49BFEE8256B}"/>
              </a:ext>
            </a:extLst>
          </p:cNvPr>
          <p:cNvSpPr>
            <a:spLocks noGrp="1"/>
          </p:cNvSpPr>
          <p:nvPr>
            <p:ph type="title"/>
          </p:nvPr>
        </p:nvSpPr>
        <p:spPr>
          <a:xfrm>
            <a:off x="962461" y="20027"/>
            <a:ext cx="3268226" cy="2249121"/>
          </a:xfrm>
        </p:spPr>
        <p:txBody>
          <a:bodyPr/>
          <a:lstStyle/>
          <a:p>
            <a:pPr algn="ctr"/>
            <a:r>
              <a:rPr lang="en-US" dirty="0"/>
              <a:t>Ocean Soundscapes:</a:t>
            </a:r>
          </a:p>
        </p:txBody>
      </p:sp>
      <p:sp>
        <p:nvSpPr>
          <p:cNvPr id="3" name="Content Placeholder 2">
            <a:extLst>
              <a:ext uri="{FF2B5EF4-FFF2-40B4-BE49-F238E27FC236}">
                <a16:creationId xmlns:a16="http://schemas.microsoft.com/office/drawing/2014/main" id="{16C33580-5AF0-1543-293D-0E5C87F28A3C}"/>
              </a:ext>
            </a:extLst>
          </p:cNvPr>
          <p:cNvSpPr>
            <a:spLocks noGrp="1"/>
          </p:cNvSpPr>
          <p:nvPr>
            <p:ph idx="1"/>
          </p:nvPr>
        </p:nvSpPr>
        <p:spPr>
          <a:xfrm>
            <a:off x="838200" y="1825625"/>
            <a:ext cx="3562971" cy="3449760"/>
          </a:xfrm>
        </p:spPr>
        <p:txBody>
          <a:bodyPr/>
          <a:lstStyle/>
          <a:p>
            <a:pPr marL="0" indent="0">
              <a:buNone/>
            </a:pPr>
            <a:r>
              <a:rPr lang="en-US" dirty="0">
                <a:latin typeface="Helvetica" pitchFamily="2" charset="0"/>
              </a:rPr>
              <a:t>C</a:t>
            </a:r>
            <a:r>
              <a:rPr lang="en-US" dirty="0">
                <a:effectLst/>
                <a:latin typeface="Helvetica" pitchFamily="2" charset="0"/>
              </a:rPr>
              <a:t>haracterization of environmental sound in terms of its spatial, temporal and frequency attributes, and the types of sources contributing to the sound field</a:t>
            </a:r>
          </a:p>
          <a:p>
            <a:endParaRPr lang="en-US" dirty="0"/>
          </a:p>
        </p:txBody>
      </p:sp>
      <p:pic>
        <p:nvPicPr>
          <p:cNvPr id="2050" name="Picture 2">
            <a:extLst>
              <a:ext uri="{FF2B5EF4-FFF2-40B4-BE49-F238E27FC236}">
                <a16:creationId xmlns:a16="http://schemas.microsoft.com/office/drawing/2014/main" id="{602CE4D5-8184-C1FE-B2AB-6D7AC8E14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635" y="114300"/>
            <a:ext cx="7004394" cy="6743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987B60-DADE-FB35-EE06-57142C54B4FB}"/>
              </a:ext>
            </a:extLst>
          </p:cNvPr>
          <p:cNvSpPr txBox="1"/>
          <p:nvPr/>
        </p:nvSpPr>
        <p:spPr>
          <a:xfrm>
            <a:off x="276965" y="6176963"/>
            <a:ext cx="4124206" cy="923330"/>
          </a:xfrm>
          <a:prstGeom prst="rect">
            <a:avLst/>
          </a:prstGeom>
          <a:noFill/>
        </p:spPr>
        <p:txBody>
          <a:bodyPr wrap="none" rtlCol="0">
            <a:spAutoFit/>
          </a:bodyPr>
          <a:lstStyle/>
          <a:p>
            <a:r>
              <a:rPr lang="en-US" dirty="0"/>
              <a:t>Haver et al. 2017 </a:t>
            </a:r>
          </a:p>
          <a:p>
            <a:r>
              <a:rPr lang="en-US" b="0" i="0" u="none" strike="noStrike" dirty="0">
                <a:solidFill>
                  <a:srgbClr val="0272B1"/>
                </a:solidFill>
                <a:effectLst/>
                <a:latin typeface="ElsevierSans"/>
                <a:hlinkClick r:id="rId3" tooltip="Persistent link using digital object identifier"/>
              </a:rPr>
              <a:t>https://doi.org/10.1016/j.dsr.2017.03.002</a:t>
            </a:r>
            <a:endParaRPr lang="en-US" dirty="0"/>
          </a:p>
          <a:p>
            <a:endParaRPr lang="en-US" dirty="0"/>
          </a:p>
        </p:txBody>
      </p:sp>
    </p:spTree>
    <p:extLst>
      <p:ext uri="{BB962C8B-B14F-4D97-AF65-F5344CB8AC3E}">
        <p14:creationId xmlns:p14="http://schemas.microsoft.com/office/powerpoint/2010/main" val="543387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B738-28B4-6660-002E-B5F336123D03}"/>
              </a:ext>
            </a:extLst>
          </p:cNvPr>
          <p:cNvSpPr>
            <a:spLocks noGrp="1"/>
          </p:cNvSpPr>
          <p:nvPr>
            <p:ph type="title"/>
          </p:nvPr>
        </p:nvSpPr>
        <p:spPr/>
        <p:txBody>
          <a:bodyPr/>
          <a:lstStyle/>
          <a:p>
            <a:r>
              <a:rPr lang="en-US" dirty="0"/>
              <a:t>Shipping, Wind, and Surface Waves generate acoustic signatures</a:t>
            </a:r>
          </a:p>
        </p:txBody>
      </p:sp>
      <p:sp>
        <p:nvSpPr>
          <p:cNvPr id="3" name="Content Placeholder 2">
            <a:extLst>
              <a:ext uri="{FF2B5EF4-FFF2-40B4-BE49-F238E27FC236}">
                <a16:creationId xmlns:a16="http://schemas.microsoft.com/office/drawing/2014/main" id="{2292A41F-323F-4F2E-143A-A4F90140FFEA}"/>
              </a:ext>
            </a:extLst>
          </p:cNvPr>
          <p:cNvSpPr>
            <a:spLocks noGrp="1"/>
          </p:cNvSpPr>
          <p:nvPr>
            <p:ph idx="1"/>
          </p:nvPr>
        </p:nvSpPr>
        <p:spPr>
          <a:xfrm>
            <a:off x="237951" y="5436103"/>
            <a:ext cx="5298831" cy="1292943"/>
          </a:xfrm>
        </p:spPr>
        <p:txBody>
          <a:bodyPr/>
          <a:lstStyle/>
          <a:p>
            <a:pPr marL="0" indent="0">
              <a:buNone/>
            </a:pPr>
            <a:r>
              <a:rPr lang="en-US" dirty="0"/>
              <a:t>Effects of Shipping and Wind on Deep-water Ocean Ambient Noise (”Wenz curves” circa 1960)</a:t>
            </a:r>
          </a:p>
        </p:txBody>
      </p:sp>
      <p:sp>
        <p:nvSpPr>
          <p:cNvPr id="5" name="TextBox 4">
            <a:extLst>
              <a:ext uri="{FF2B5EF4-FFF2-40B4-BE49-F238E27FC236}">
                <a16:creationId xmlns:a16="http://schemas.microsoft.com/office/drawing/2014/main" id="{D6C48978-6EEC-C3A3-927A-2ED0E8F04C49}"/>
              </a:ext>
            </a:extLst>
          </p:cNvPr>
          <p:cNvSpPr txBox="1"/>
          <p:nvPr/>
        </p:nvSpPr>
        <p:spPr>
          <a:xfrm>
            <a:off x="6096000" y="6507616"/>
            <a:ext cx="5569858" cy="369332"/>
          </a:xfrm>
          <a:prstGeom prst="rect">
            <a:avLst/>
          </a:prstGeom>
          <a:noFill/>
        </p:spPr>
        <p:txBody>
          <a:bodyPr wrap="none" rtlCol="0">
            <a:spAutoFit/>
          </a:bodyPr>
          <a:lstStyle/>
          <a:p>
            <a:r>
              <a:rPr lang="en-US" dirty="0"/>
              <a:t>Robinson et al. 2019 UACE2019 - Conference Proceedings</a:t>
            </a:r>
          </a:p>
        </p:txBody>
      </p:sp>
      <p:pic>
        <p:nvPicPr>
          <p:cNvPr id="3074" name="Picture 2">
            <a:extLst>
              <a:ext uri="{FF2B5EF4-FFF2-40B4-BE49-F238E27FC236}">
                <a16:creationId xmlns:a16="http://schemas.microsoft.com/office/drawing/2014/main" id="{E953977A-1D9C-86C6-92A8-9C3C9602D8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62"/>
          <a:stretch/>
        </p:blipFill>
        <p:spPr bwMode="auto">
          <a:xfrm>
            <a:off x="237951" y="1705429"/>
            <a:ext cx="5945426" cy="3800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A9D7600-EF9D-4F5D-51D2-678298EF156E}"/>
              </a:ext>
            </a:extLst>
          </p:cNvPr>
          <p:cNvPicPr>
            <a:picLocks noChangeAspect="1"/>
          </p:cNvPicPr>
          <p:nvPr/>
        </p:nvPicPr>
        <p:blipFill>
          <a:blip r:embed="rId3"/>
          <a:stretch>
            <a:fillRect/>
          </a:stretch>
        </p:blipFill>
        <p:spPr>
          <a:xfrm>
            <a:off x="5502449" y="1158875"/>
            <a:ext cx="6451600" cy="5334000"/>
          </a:xfrm>
          <a:prstGeom prst="rect">
            <a:avLst/>
          </a:prstGeom>
        </p:spPr>
      </p:pic>
      <p:sp>
        <p:nvSpPr>
          <p:cNvPr id="6" name="TextBox 5">
            <a:extLst>
              <a:ext uri="{FF2B5EF4-FFF2-40B4-BE49-F238E27FC236}">
                <a16:creationId xmlns:a16="http://schemas.microsoft.com/office/drawing/2014/main" id="{C093E2EA-9B36-C4D4-78EB-68AD86FC0772}"/>
              </a:ext>
            </a:extLst>
          </p:cNvPr>
          <p:cNvSpPr txBox="1"/>
          <p:nvPr/>
        </p:nvSpPr>
        <p:spPr>
          <a:xfrm>
            <a:off x="3540369" y="2989385"/>
            <a:ext cx="1383712" cy="369332"/>
          </a:xfrm>
          <a:prstGeom prst="rect">
            <a:avLst/>
          </a:prstGeom>
          <a:solidFill>
            <a:schemeClr val="bg1"/>
          </a:solidFill>
          <a:ln>
            <a:solidFill>
              <a:schemeClr val="tx1"/>
            </a:solidFill>
          </a:ln>
        </p:spPr>
        <p:txBody>
          <a:bodyPr wrap="none" rtlCol="0">
            <a:spAutoFit/>
          </a:bodyPr>
          <a:lstStyle/>
          <a:p>
            <a:r>
              <a:rPr lang="en-US" dirty="0"/>
              <a:t>WIND SPEED</a:t>
            </a:r>
          </a:p>
        </p:txBody>
      </p:sp>
      <p:sp>
        <p:nvSpPr>
          <p:cNvPr id="7" name="TextBox 6">
            <a:extLst>
              <a:ext uri="{FF2B5EF4-FFF2-40B4-BE49-F238E27FC236}">
                <a16:creationId xmlns:a16="http://schemas.microsoft.com/office/drawing/2014/main" id="{5F25055F-6CD5-BE9C-1495-6EC1F15DFC41}"/>
              </a:ext>
            </a:extLst>
          </p:cNvPr>
          <p:cNvSpPr txBox="1"/>
          <p:nvPr/>
        </p:nvSpPr>
        <p:spPr>
          <a:xfrm>
            <a:off x="1535723" y="2391508"/>
            <a:ext cx="1082348" cy="369332"/>
          </a:xfrm>
          <a:prstGeom prst="rect">
            <a:avLst/>
          </a:prstGeom>
          <a:solidFill>
            <a:schemeClr val="bg1"/>
          </a:solidFill>
          <a:ln>
            <a:solidFill>
              <a:schemeClr val="tx1"/>
            </a:solidFill>
          </a:ln>
        </p:spPr>
        <p:txBody>
          <a:bodyPr wrap="none" rtlCol="0">
            <a:spAutoFit/>
          </a:bodyPr>
          <a:lstStyle/>
          <a:p>
            <a:r>
              <a:rPr lang="en-US" dirty="0"/>
              <a:t>SHIPPING</a:t>
            </a:r>
          </a:p>
        </p:txBody>
      </p:sp>
    </p:spTree>
    <p:extLst>
      <p:ext uri="{BB962C8B-B14F-4D97-AF65-F5344CB8AC3E}">
        <p14:creationId xmlns:p14="http://schemas.microsoft.com/office/powerpoint/2010/main" val="151905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396AD-62CF-A9AA-F65F-663A41F2F03A}"/>
              </a:ext>
            </a:extLst>
          </p:cNvPr>
          <p:cNvSpPr>
            <a:spLocks noGrp="1"/>
          </p:cNvSpPr>
          <p:nvPr>
            <p:ph type="title"/>
          </p:nvPr>
        </p:nvSpPr>
        <p:spPr>
          <a:xfrm>
            <a:off x="0" y="218168"/>
            <a:ext cx="9748157" cy="1325563"/>
          </a:xfrm>
        </p:spPr>
        <p:txBody>
          <a:bodyPr/>
          <a:lstStyle/>
          <a:p>
            <a:pPr algn="ctr"/>
            <a:r>
              <a:rPr lang="en-US" dirty="0"/>
              <a:t>What is the Global Ocean Observing System – GOOS?</a:t>
            </a:r>
          </a:p>
        </p:txBody>
      </p:sp>
      <p:sp>
        <p:nvSpPr>
          <p:cNvPr id="3" name="Content Placeholder 2">
            <a:extLst>
              <a:ext uri="{FF2B5EF4-FFF2-40B4-BE49-F238E27FC236}">
                <a16:creationId xmlns:a16="http://schemas.microsoft.com/office/drawing/2014/main" id="{1C585320-345C-CD9E-3202-FFB4BED28518}"/>
              </a:ext>
            </a:extLst>
          </p:cNvPr>
          <p:cNvSpPr>
            <a:spLocks noGrp="1"/>
          </p:cNvSpPr>
          <p:nvPr>
            <p:ph idx="1"/>
          </p:nvPr>
        </p:nvSpPr>
        <p:spPr>
          <a:xfrm>
            <a:off x="838200" y="1825624"/>
            <a:ext cx="4212613" cy="4814207"/>
          </a:xfrm>
        </p:spPr>
        <p:txBody>
          <a:bodyPr>
            <a:normAutofit lnSpcReduction="10000"/>
          </a:bodyPr>
          <a:lstStyle/>
          <a:p>
            <a:r>
              <a:rPr lang="en-US" dirty="0"/>
              <a:t>The global oceans are critical components of climate change. </a:t>
            </a:r>
          </a:p>
          <a:p>
            <a:r>
              <a:rPr lang="en-US" dirty="0"/>
              <a:t>GOOS was established in 1991 by the UN Intergovernmental Oceanographic Commission to support climate science as the observational backbone for operational forecast systems</a:t>
            </a:r>
          </a:p>
        </p:txBody>
      </p:sp>
      <p:pic>
        <p:nvPicPr>
          <p:cNvPr id="5" name="Picture 4" descr="A close-up of earth&#10;&#10;Description automatically generated">
            <a:extLst>
              <a:ext uri="{FF2B5EF4-FFF2-40B4-BE49-F238E27FC236}">
                <a16:creationId xmlns:a16="http://schemas.microsoft.com/office/drawing/2014/main" id="{E3C31CBB-0AC3-7A14-919A-798C14FE1218}"/>
              </a:ext>
            </a:extLst>
          </p:cNvPr>
          <p:cNvPicPr>
            <a:picLocks noChangeAspect="1"/>
          </p:cNvPicPr>
          <p:nvPr/>
        </p:nvPicPr>
        <p:blipFill>
          <a:blip r:embed="rId2"/>
          <a:stretch>
            <a:fillRect/>
          </a:stretch>
        </p:blipFill>
        <p:spPr>
          <a:xfrm>
            <a:off x="9575800" y="218168"/>
            <a:ext cx="2616200" cy="1041400"/>
          </a:xfrm>
          <a:prstGeom prst="rect">
            <a:avLst/>
          </a:prstGeom>
        </p:spPr>
      </p:pic>
      <p:pic>
        <p:nvPicPr>
          <p:cNvPr id="6" name="Content Placeholder 4" descr="A diagram of a diagram of the development of a business&#10;&#10;Description automatically generated with medium confidence">
            <a:extLst>
              <a:ext uri="{FF2B5EF4-FFF2-40B4-BE49-F238E27FC236}">
                <a16:creationId xmlns:a16="http://schemas.microsoft.com/office/drawing/2014/main" id="{140D8EDB-1856-D6FE-6548-32F4F7A87C04}"/>
              </a:ext>
            </a:extLst>
          </p:cNvPr>
          <p:cNvPicPr>
            <a:picLocks noChangeAspect="1"/>
          </p:cNvPicPr>
          <p:nvPr/>
        </p:nvPicPr>
        <p:blipFill rotWithShape="1">
          <a:blip r:embed="rId3"/>
          <a:srcRect t="6530"/>
          <a:stretch/>
        </p:blipFill>
        <p:spPr>
          <a:xfrm>
            <a:off x="4914901" y="1715983"/>
            <a:ext cx="6809014" cy="4595917"/>
          </a:xfrm>
          <a:prstGeom prst="rect">
            <a:avLst/>
          </a:prstGeom>
        </p:spPr>
      </p:pic>
    </p:spTree>
    <p:extLst>
      <p:ext uri="{BB962C8B-B14F-4D97-AF65-F5344CB8AC3E}">
        <p14:creationId xmlns:p14="http://schemas.microsoft.com/office/powerpoint/2010/main" val="3787092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3C85-CE0F-8C98-1C8C-EB2C75FB4FBF}"/>
              </a:ext>
            </a:extLst>
          </p:cNvPr>
          <p:cNvSpPr>
            <a:spLocks noGrp="1"/>
          </p:cNvSpPr>
          <p:nvPr>
            <p:ph type="title"/>
          </p:nvPr>
        </p:nvSpPr>
        <p:spPr/>
        <p:txBody>
          <a:bodyPr>
            <a:normAutofit fontScale="90000"/>
          </a:bodyPr>
          <a:lstStyle/>
          <a:p>
            <a:pPr algn="ctr"/>
            <a:r>
              <a:rPr lang="en-US" dirty="0"/>
              <a:t>Ocean Sound Data Management</a:t>
            </a:r>
            <a:br>
              <a:rPr lang="en-US" dirty="0"/>
            </a:br>
            <a:r>
              <a:rPr lang="en-US" sz="3200" dirty="0"/>
              <a:t>Alfred Wegener Institute Open Portal to Underwater Soundscapes</a:t>
            </a:r>
          </a:p>
        </p:txBody>
      </p:sp>
      <p:pic>
        <p:nvPicPr>
          <p:cNvPr id="5" name="Content Placeholder 4" descr="A screenshot of a computer screen&#10;&#10;Description automatically generated">
            <a:extLst>
              <a:ext uri="{FF2B5EF4-FFF2-40B4-BE49-F238E27FC236}">
                <a16:creationId xmlns:a16="http://schemas.microsoft.com/office/drawing/2014/main" id="{D922D629-9F73-4D4B-A140-FF8A7E9F6405}"/>
              </a:ext>
            </a:extLst>
          </p:cNvPr>
          <p:cNvPicPr>
            <a:picLocks noGrp="1" noChangeAspect="1"/>
          </p:cNvPicPr>
          <p:nvPr>
            <p:ph idx="1"/>
          </p:nvPr>
        </p:nvPicPr>
        <p:blipFill>
          <a:blip r:embed="rId2"/>
          <a:stretch>
            <a:fillRect/>
          </a:stretch>
        </p:blipFill>
        <p:spPr>
          <a:xfrm>
            <a:off x="1225947" y="1617283"/>
            <a:ext cx="9020022" cy="5240717"/>
          </a:xfrm>
        </p:spPr>
      </p:pic>
      <p:pic>
        <p:nvPicPr>
          <p:cNvPr id="7" name="Picture 6" descr="A screen shot of a graph&#10;&#10;Description automatically generated">
            <a:extLst>
              <a:ext uri="{FF2B5EF4-FFF2-40B4-BE49-F238E27FC236}">
                <a16:creationId xmlns:a16="http://schemas.microsoft.com/office/drawing/2014/main" id="{927927F0-DB20-44E7-71A7-11541AD7871F}"/>
              </a:ext>
            </a:extLst>
          </p:cNvPr>
          <p:cNvPicPr>
            <a:picLocks noChangeAspect="1"/>
          </p:cNvPicPr>
          <p:nvPr/>
        </p:nvPicPr>
        <p:blipFill>
          <a:blip r:embed="rId3"/>
          <a:stretch>
            <a:fillRect/>
          </a:stretch>
        </p:blipFill>
        <p:spPr>
          <a:xfrm>
            <a:off x="118116" y="3010781"/>
            <a:ext cx="5515241" cy="3847219"/>
          </a:xfrm>
          <a:prstGeom prst="rect">
            <a:avLst/>
          </a:prstGeom>
        </p:spPr>
      </p:pic>
      <p:pic>
        <p:nvPicPr>
          <p:cNvPr id="9" name="Picture 8" descr="A screen shot of a graph&#10;&#10;Description automatically generated">
            <a:extLst>
              <a:ext uri="{FF2B5EF4-FFF2-40B4-BE49-F238E27FC236}">
                <a16:creationId xmlns:a16="http://schemas.microsoft.com/office/drawing/2014/main" id="{D9770AB4-64C8-B800-0F6D-6D29D0444495}"/>
              </a:ext>
            </a:extLst>
          </p:cNvPr>
          <p:cNvPicPr>
            <a:picLocks noChangeAspect="1"/>
          </p:cNvPicPr>
          <p:nvPr/>
        </p:nvPicPr>
        <p:blipFill>
          <a:blip r:embed="rId4"/>
          <a:stretch>
            <a:fillRect/>
          </a:stretch>
        </p:blipFill>
        <p:spPr>
          <a:xfrm>
            <a:off x="2597547" y="3035267"/>
            <a:ext cx="5697367" cy="3798245"/>
          </a:xfrm>
          <a:prstGeom prst="rect">
            <a:avLst/>
          </a:prstGeom>
        </p:spPr>
      </p:pic>
      <p:pic>
        <p:nvPicPr>
          <p:cNvPr id="11" name="Picture 10" descr="A screen shot of a computer screen&#10;&#10;Description automatically generated">
            <a:extLst>
              <a:ext uri="{FF2B5EF4-FFF2-40B4-BE49-F238E27FC236}">
                <a16:creationId xmlns:a16="http://schemas.microsoft.com/office/drawing/2014/main" id="{2C7078BD-7026-BB50-A5BC-EDB7AD71C4E5}"/>
              </a:ext>
            </a:extLst>
          </p:cNvPr>
          <p:cNvPicPr>
            <a:picLocks noChangeAspect="1"/>
          </p:cNvPicPr>
          <p:nvPr/>
        </p:nvPicPr>
        <p:blipFill>
          <a:blip r:embed="rId5"/>
          <a:stretch>
            <a:fillRect/>
          </a:stretch>
        </p:blipFill>
        <p:spPr>
          <a:xfrm>
            <a:off x="4935044" y="3090753"/>
            <a:ext cx="6682525" cy="3791733"/>
          </a:xfrm>
          <a:prstGeom prst="rect">
            <a:avLst/>
          </a:prstGeom>
        </p:spPr>
      </p:pic>
    </p:spTree>
    <p:extLst>
      <p:ext uri="{BB962C8B-B14F-4D97-AF65-F5344CB8AC3E}">
        <p14:creationId xmlns:p14="http://schemas.microsoft.com/office/powerpoint/2010/main" val="393087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3F30-6141-0540-90B6-489F7F7EC063}"/>
              </a:ext>
            </a:extLst>
          </p:cNvPr>
          <p:cNvSpPr>
            <a:spLocks noGrp="1"/>
          </p:cNvSpPr>
          <p:nvPr>
            <p:ph type="title"/>
          </p:nvPr>
        </p:nvSpPr>
        <p:spPr>
          <a:xfrm>
            <a:off x="206547" y="365125"/>
            <a:ext cx="2442868" cy="5531583"/>
          </a:xfrm>
        </p:spPr>
        <p:txBody>
          <a:bodyPr>
            <a:normAutofit/>
          </a:bodyPr>
          <a:lstStyle/>
          <a:p>
            <a:r>
              <a:rPr lang="en-US" dirty="0"/>
              <a:t>Sound-scape of Kangaroo Island, South Australia</a:t>
            </a:r>
          </a:p>
        </p:txBody>
      </p:sp>
      <p:pic>
        <p:nvPicPr>
          <p:cNvPr id="5" name="Content Placeholder 4" descr="Chart, diagram, histogram&#10;&#10;Description automatically generated">
            <a:extLst>
              <a:ext uri="{FF2B5EF4-FFF2-40B4-BE49-F238E27FC236}">
                <a16:creationId xmlns:a16="http://schemas.microsoft.com/office/drawing/2014/main" id="{152EC4E0-7CB7-F34C-8DA8-591F804F155E}"/>
              </a:ext>
            </a:extLst>
          </p:cNvPr>
          <p:cNvPicPr>
            <a:picLocks noGrp="1" noChangeAspect="1"/>
          </p:cNvPicPr>
          <p:nvPr>
            <p:ph idx="1"/>
          </p:nvPr>
        </p:nvPicPr>
        <p:blipFill>
          <a:blip r:embed="rId2"/>
          <a:stretch>
            <a:fillRect/>
          </a:stretch>
        </p:blipFill>
        <p:spPr>
          <a:xfrm>
            <a:off x="3690216" y="365124"/>
            <a:ext cx="8526069" cy="6429825"/>
          </a:xfrm>
        </p:spPr>
      </p:pic>
      <p:sp>
        <p:nvSpPr>
          <p:cNvPr id="6" name="Rectangle 5">
            <a:extLst>
              <a:ext uri="{FF2B5EF4-FFF2-40B4-BE49-F238E27FC236}">
                <a16:creationId xmlns:a16="http://schemas.microsoft.com/office/drawing/2014/main" id="{DD25B8B6-F309-0F43-A5E7-5908D0E2BF3E}"/>
              </a:ext>
            </a:extLst>
          </p:cNvPr>
          <p:cNvSpPr/>
          <p:nvPr/>
        </p:nvSpPr>
        <p:spPr>
          <a:xfrm>
            <a:off x="2784188" y="6241083"/>
            <a:ext cx="1166192" cy="503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F1ECE22-F53B-DF48-B7EE-1BAD88F02FCB}"/>
              </a:ext>
            </a:extLst>
          </p:cNvPr>
          <p:cNvSpPr txBox="1"/>
          <p:nvPr/>
        </p:nvSpPr>
        <p:spPr>
          <a:xfrm>
            <a:off x="4737840" y="6333285"/>
            <a:ext cx="2060949" cy="461665"/>
          </a:xfrm>
          <a:prstGeom prst="rect">
            <a:avLst/>
          </a:prstGeom>
          <a:solidFill>
            <a:schemeClr val="bg1"/>
          </a:solidFill>
        </p:spPr>
        <p:txBody>
          <a:bodyPr wrap="none" rtlCol="0">
            <a:spAutoFit/>
          </a:bodyPr>
          <a:lstStyle/>
          <a:p>
            <a:r>
              <a:rPr lang="en-US" sz="2400" dirty="0"/>
              <a:t>Frequency (Hz)</a:t>
            </a:r>
          </a:p>
        </p:txBody>
      </p:sp>
      <p:sp>
        <p:nvSpPr>
          <p:cNvPr id="9" name="TextBox 8">
            <a:extLst>
              <a:ext uri="{FF2B5EF4-FFF2-40B4-BE49-F238E27FC236}">
                <a16:creationId xmlns:a16="http://schemas.microsoft.com/office/drawing/2014/main" id="{9C4B0CA9-0D1C-1A45-9077-5EC20CD59E5D}"/>
              </a:ext>
            </a:extLst>
          </p:cNvPr>
          <p:cNvSpPr txBox="1"/>
          <p:nvPr/>
        </p:nvSpPr>
        <p:spPr>
          <a:xfrm rot="16200000">
            <a:off x="691630" y="3195966"/>
            <a:ext cx="5812973" cy="461665"/>
          </a:xfrm>
          <a:prstGeom prst="rect">
            <a:avLst/>
          </a:prstGeom>
          <a:solidFill>
            <a:schemeClr val="bg1"/>
          </a:solidFill>
        </p:spPr>
        <p:txBody>
          <a:bodyPr wrap="square" rtlCol="0">
            <a:spAutoFit/>
          </a:bodyPr>
          <a:lstStyle/>
          <a:p>
            <a:r>
              <a:rPr lang="en-US" sz="2400" dirty="0"/>
              <a:t>Spectral Probability Density (dB re 1 </a:t>
            </a:r>
            <a:r>
              <a:rPr lang="el-GR" sz="2400" dirty="0">
                <a:latin typeface="Arial" charset="0"/>
              </a:rPr>
              <a:t>μ</a:t>
            </a:r>
            <a:r>
              <a:rPr lang="en-US" sz="2400" dirty="0"/>
              <a:t>Pa</a:t>
            </a:r>
            <a:r>
              <a:rPr lang="en-US" sz="2400" baseline="30000" dirty="0"/>
              <a:t>2</a:t>
            </a:r>
            <a:r>
              <a:rPr lang="en-US" sz="2400" dirty="0"/>
              <a:t>/Hz)</a:t>
            </a:r>
          </a:p>
        </p:txBody>
      </p:sp>
      <p:sp>
        <p:nvSpPr>
          <p:cNvPr id="3" name="TextBox 2">
            <a:extLst>
              <a:ext uri="{FF2B5EF4-FFF2-40B4-BE49-F238E27FC236}">
                <a16:creationId xmlns:a16="http://schemas.microsoft.com/office/drawing/2014/main" id="{88A55626-237C-0FAB-FEBE-492AE4E5C884}"/>
              </a:ext>
            </a:extLst>
          </p:cNvPr>
          <p:cNvSpPr txBox="1"/>
          <p:nvPr/>
        </p:nvSpPr>
        <p:spPr>
          <a:xfrm>
            <a:off x="186123" y="6098335"/>
            <a:ext cx="3212546" cy="646331"/>
          </a:xfrm>
          <a:prstGeom prst="rect">
            <a:avLst/>
          </a:prstGeom>
          <a:noFill/>
        </p:spPr>
        <p:txBody>
          <a:bodyPr wrap="none" rtlCol="0">
            <a:spAutoFit/>
          </a:bodyPr>
          <a:lstStyle/>
          <a:p>
            <a:r>
              <a:rPr lang="en-US" dirty="0" err="1"/>
              <a:t>Erbe</a:t>
            </a:r>
            <a:r>
              <a:rPr lang="en-US" dirty="0"/>
              <a:t> et al. 2016. </a:t>
            </a:r>
          </a:p>
          <a:p>
            <a:r>
              <a:rPr lang="en-US" dirty="0"/>
              <a:t>Proceedings of Acoustics 1:8-17.</a:t>
            </a:r>
          </a:p>
        </p:txBody>
      </p:sp>
    </p:spTree>
    <p:extLst>
      <p:ext uri="{BB962C8B-B14F-4D97-AF65-F5344CB8AC3E}">
        <p14:creationId xmlns:p14="http://schemas.microsoft.com/office/powerpoint/2010/main" val="3306874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1C45-2CA3-80E2-0275-08FCB0B05458}"/>
              </a:ext>
            </a:extLst>
          </p:cNvPr>
          <p:cNvSpPr>
            <a:spLocks noGrp="1"/>
          </p:cNvSpPr>
          <p:nvPr>
            <p:ph type="title"/>
          </p:nvPr>
        </p:nvSpPr>
        <p:spPr/>
        <p:txBody>
          <a:bodyPr/>
          <a:lstStyle/>
          <a:p>
            <a:r>
              <a:rPr lang="en-US" dirty="0"/>
              <a:t>Noise Statistics 15-100 Hz from 2009-2010 show noise at Ascension elevated by </a:t>
            </a:r>
            <a:r>
              <a:rPr lang="en-US" dirty="0" err="1"/>
              <a:t>airguns</a:t>
            </a:r>
            <a:endParaRPr lang="en-US" dirty="0"/>
          </a:p>
        </p:txBody>
      </p:sp>
      <p:pic>
        <p:nvPicPr>
          <p:cNvPr id="5" name="Content Placeholder 4">
            <a:extLst>
              <a:ext uri="{FF2B5EF4-FFF2-40B4-BE49-F238E27FC236}">
                <a16:creationId xmlns:a16="http://schemas.microsoft.com/office/drawing/2014/main" id="{F4BFD193-A83C-C24D-480E-6B0903181047}"/>
              </a:ext>
            </a:extLst>
          </p:cNvPr>
          <p:cNvPicPr>
            <a:picLocks noGrp="1" noChangeAspect="1"/>
          </p:cNvPicPr>
          <p:nvPr>
            <p:ph idx="1"/>
          </p:nvPr>
        </p:nvPicPr>
        <p:blipFill>
          <a:blip r:embed="rId2"/>
          <a:stretch>
            <a:fillRect/>
          </a:stretch>
        </p:blipFill>
        <p:spPr>
          <a:xfrm>
            <a:off x="123091" y="2024916"/>
            <a:ext cx="3522785" cy="4515273"/>
          </a:xfrm>
          <a:prstGeom prst="rect">
            <a:avLst/>
          </a:prstGeom>
        </p:spPr>
      </p:pic>
      <p:pic>
        <p:nvPicPr>
          <p:cNvPr id="4" name="Picture 3">
            <a:extLst>
              <a:ext uri="{FF2B5EF4-FFF2-40B4-BE49-F238E27FC236}">
                <a16:creationId xmlns:a16="http://schemas.microsoft.com/office/drawing/2014/main" id="{F903461A-A388-8B15-9A3F-259C307C13B0}"/>
              </a:ext>
            </a:extLst>
          </p:cNvPr>
          <p:cNvPicPr>
            <a:picLocks noChangeAspect="1"/>
          </p:cNvPicPr>
          <p:nvPr/>
        </p:nvPicPr>
        <p:blipFill>
          <a:blip r:embed="rId3"/>
          <a:stretch>
            <a:fillRect/>
          </a:stretch>
        </p:blipFill>
        <p:spPr>
          <a:xfrm>
            <a:off x="4015154" y="2024917"/>
            <a:ext cx="7772400" cy="4668446"/>
          </a:xfrm>
          <a:prstGeom prst="rect">
            <a:avLst/>
          </a:prstGeom>
        </p:spPr>
      </p:pic>
      <p:sp>
        <p:nvSpPr>
          <p:cNvPr id="6" name="TextBox 5">
            <a:extLst>
              <a:ext uri="{FF2B5EF4-FFF2-40B4-BE49-F238E27FC236}">
                <a16:creationId xmlns:a16="http://schemas.microsoft.com/office/drawing/2014/main" id="{CBCE0B2C-FC94-FAF0-BF47-9C925E055087}"/>
              </a:ext>
            </a:extLst>
          </p:cNvPr>
          <p:cNvSpPr txBox="1"/>
          <p:nvPr/>
        </p:nvSpPr>
        <p:spPr>
          <a:xfrm>
            <a:off x="246185" y="6540189"/>
            <a:ext cx="5764783" cy="369332"/>
          </a:xfrm>
          <a:prstGeom prst="rect">
            <a:avLst/>
          </a:prstGeom>
          <a:noFill/>
        </p:spPr>
        <p:txBody>
          <a:bodyPr wrap="none" rtlCol="0">
            <a:spAutoFit/>
          </a:bodyPr>
          <a:lstStyle/>
          <a:p>
            <a:r>
              <a:rPr lang="en-US" dirty="0"/>
              <a:t>Haver et al. 2017 </a:t>
            </a:r>
            <a:r>
              <a:rPr lang="en-US" b="0" i="0" u="none" strike="noStrike" dirty="0">
                <a:solidFill>
                  <a:srgbClr val="0272B1"/>
                </a:solidFill>
                <a:effectLst/>
                <a:latin typeface="ElsevierSans"/>
                <a:hlinkClick r:id="rId4" tooltip="Persistent link using digital object identifier"/>
              </a:rPr>
              <a:t>https://doi.org/10.1016/j.dsr.2017.03.002</a:t>
            </a:r>
            <a:endParaRPr lang="en-US" dirty="0"/>
          </a:p>
        </p:txBody>
      </p:sp>
    </p:spTree>
    <p:extLst>
      <p:ext uri="{BB962C8B-B14F-4D97-AF65-F5344CB8AC3E}">
        <p14:creationId xmlns:p14="http://schemas.microsoft.com/office/powerpoint/2010/main" val="586891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049C-614B-A644-B17C-06887329A475}"/>
              </a:ext>
            </a:extLst>
          </p:cNvPr>
          <p:cNvSpPr>
            <a:spLocks noGrp="1"/>
          </p:cNvSpPr>
          <p:nvPr>
            <p:ph type="title"/>
          </p:nvPr>
        </p:nvSpPr>
        <p:spPr>
          <a:xfrm>
            <a:off x="838200" y="365125"/>
            <a:ext cx="10515600" cy="2026383"/>
          </a:xfrm>
        </p:spPr>
        <p:txBody>
          <a:bodyPr>
            <a:normAutofit fontScale="90000"/>
          </a:bodyPr>
          <a:lstStyle/>
          <a:p>
            <a:r>
              <a:rPr lang="en-US" dirty="0"/>
              <a:t>Passive Acoustic Monitoring of Effects of Sound on Wildlife: Detection of Echolocation Clicks Shows Beaked Whales Silence During Sonar Exercises</a:t>
            </a:r>
          </a:p>
        </p:txBody>
      </p:sp>
      <p:sp>
        <p:nvSpPr>
          <p:cNvPr id="4" name="Rectangle 3">
            <a:extLst>
              <a:ext uri="{FF2B5EF4-FFF2-40B4-BE49-F238E27FC236}">
                <a16:creationId xmlns:a16="http://schemas.microsoft.com/office/drawing/2014/main" id="{E81DA58C-C8E4-8841-A19D-CBA6B9EA3AEE}"/>
              </a:ext>
            </a:extLst>
          </p:cNvPr>
          <p:cNvSpPr/>
          <p:nvPr/>
        </p:nvSpPr>
        <p:spPr>
          <a:xfrm>
            <a:off x="5938745" y="3244334"/>
            <a:ext cx="4379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a:t>
            </a:r>
            <a:r>
              <a:rPr lang="en-US" dirty="0"/>
              <a:t> - </a:t>
            </a:r>
          </a:p>
        </p:txBody>
      </p:sp>
      <p:pic>
        <p:nvPicPr>
          <p:cNvPr id="5" name="Picture 4">
            <a:extLst>
              <a:ext uri="{FF2B5EF4-FFF2-40B4-BE49-F238E27FC236}">
                <a16:creationId xmlns:a16="http://schemas.microsoft.com/office/drawing/2014/main" id="{E50413BF-E7B2-8F46-AA43-88549856C87C}"/>
              </a:ext>
            </a:extLst>
          </p:cNvPr>
          <p:cNvPicPr>
            <a:picLocks noChangeAspect="1"/>
          </p:cNvPicPr>
          <p:nvPr/>
        </p:nvPicPr>
        <p:blipFill>
          <a:blip r:embed="rId3"/>
          <a:stretch>
            <a:fillRect/>
          </a:stretch>
        </p:blipFill>
        <p:spPr>
          <a:xfrm>
            <a:off x="382581" y="2915526"/>
            <a:ext cx="9869831" cy="3172446"/>
          </a:xfrm>
          <a:prstGeom prst="rect">
            <a:avLst/>
          </a:prstGeom>
        </p:spPr>
      </p:pic>
      <p:pic>
        <p:nvPicPr>
          <p:cNvPr id="6" name="Picture 5">
            <a:extLst>
              <a:ext uri="{FF2B5EF4-FFF2-40B4-BE49-F238E27FC236}">
                <a16:creationId xmlns:a16="http://schemas.microsoft.com/office/drawing/2014/main" id="{EE7D5A06-2503-EE42-90EF-7E8467CAFE51}"/>
              </a:ext>
            </a:extLst>
          </p:cNvPr>
          <p:cNvPicPr>
            <a:picLocks noChangeAspect="1"/>
          </p:cNvPicPr>
          <p:nvPr/>
        </p:nvPicPr>
        <p:blipFill rotWithShape="1">
          <a:blip r:embed="rId3"/>
          <a:srcRect l="94952" r="261" b="16758"/>
          <a:stretch/>
        </p:blipFill>
        <p:spPr>
          <a:xfrm>
            <a:off x="10564751" y="1976891"/>
            <a:ext cx="849521" cy="4748070"/>
          </a:xfrm>
          <a:prstGeom prst="rect">
            <a:avLst/>
          </a:prstGeom>
        </p:spPr>
      </p:pic>
      <p:sp>
        <p:nvSpPr>
          <p:cNvPr id="3" name="Content Placeholder 2">
            <a:extLst>
              <a:ext uri="{FF2B5EF4-FFF2-40B4-BE49-F238E27FC236}">
                <a16:creationId xmlns:a16="http://schemas.microsoft.com/office/drawing/2014/main" id="{0DC6331B-B07E-7146-983E-C8EBFBDFA233}"/>
              </a:ext>
            </a:extLst>
          </p:cNvPr>
          <p:cNvSpPr>
            <a:spLocks noGrp="1"/>
          </p:cNvSpPr>
          <p:nvPr>
            <p:ph idx="1"/>
          </p:nvPr>
        </p:nvSpPr>
        <p:spPr>
          <a:xfrm>
            <a:off x="11082086" y="2141537"/>
            <a:ext cx="849521" cy="4351338"/>
          </a:xfrm>
          <a:solidFill>
            <a:schemeClr val="bg1"/>
          </a:solidFill>
        </p:spPr>
        <p:txBody>
          <a:bodyPr>
            <a:noAutofit/>
          </a:bodyPr>
          <a:lstStyle/>
          <a:p>
            <a:pPr marL="0" indent="0">
              <a:spcBef>
                <a:spcPts val="700"/>
              </a:spcBef>
              <a:buNone/>
            </a:pPr>
            <a:r>
              <a:rPr lang="en-US" sz="2600" dirty="0"/>
              <a:t>0.45</a:t>
            </a:r>
          </a:p>
          <a:p>
            <a:pPr marL="0" indent="0">
              <a:spcBef>
                <a:spcPts val="700"/>
              </a:spcBef>
              <a:buNone/>
            </a:pPr>
            <a:r>
              <a:rPr lang="en-US" sz="2600" dirty="0"/>
              <a:t>0.40</a:t>
            </a:r>
          </a:p>
          <a:p>
            <a:pPr marL="0" indent="0">
              <a:spcBef>
                <a:spcPts val="700"/>
              </a:spcBef>
              <a:buNone/>
            </a:pPr>
            <a:r>
              <a:rPr lang="en-US" sz="2600" dirty="0"/>
              <a:t>0.35</a:t>
            </a:r>
          </a:p>
          <a:p>
            <a:pPr marL="0" indent="0">
              <a:spcBef>
                <a:spcPts val="700"/>
              </a:spcBef>
              <a:buNone/>
            </a:pPr>
            <a:r>
              <a:rPr lang="en-US" sz="2600" dirty="0"/>
              <a:t>0.30</a:t>
            </a:r>
          </a:p>
          <a:p>
            <a:pPr marL="0" indent="0">
              <a:spcBef>
                <a:spcPts val="700"/>
              </a:spcBef>
              <a:buNone/>
            </a:pPr>
            <a:r>
              <a:rPr lang="en-US" sz="2600" dirty="0"/>
              <a:t>0.25</a:t>
            </a:r>
          </a:p>
          <a:p>
            <a:pPr marL="0" indent="0">
              <a:spcBef>
                <a:spcPts val="700"/>
              </a:spcBef>
              <a:buNone/>
            </a:pPr>
            <a:r>
              <a:rPr lang="en-US" sz="2600" dirty="0"/>
              <a:t>0.20</a:t>
            </a:r>
          </a:p>
          <a:p>
            <a:pPr marL="0" indent="0">
              <a:spcBef>
                <a:spcPts val="700"/>
              </a:spcBef>
              <a:buNone/>
            </a:pPr>
            <a:r>
              <a:rPr lang="en-US" sz="2600" dirty="0"/>
              <a:t>0.15</a:t>
            </a:r>
          </a:p>
          <a:p>
            <a:pPr marL="0" indent="0">
              <a:spcBef>
                <a:spcPts val="700"/>
              </a:spcBef>
              <a:buNone/>
            </a:pPr>
            <a:r>
              <a:rPr lang="en-US" sz="2600" dirty="0"/>
              <a:t>0.10</a:t>
            </a:r>
          </a:p>
          <a:p>
            <a:pPr marL="0" indent="0">
              <a:spcBef>
                <a:spcPts val="700"/>
              </a:spcBef>
              <a:buNone/>
            </a:pPr>
            <a:r>
              <a:rPr lang="en-US" sz="2600" dirty="0"/>
              <a:t>0.05</a:t>
            </a:r>
          </a:p>
        </p:txBody>
      </p:sp>
      <p:sp>
        <p:nvSpPr>
          <p:cNvPr id="7" name="TextBox 6">
            <a:extLst>
              <a:ext uri="{FF2B5EF4-FFF2-40B4-BE49-F238E27FC236}">
                <a16:creationId xmlns:a16="http://schemas.microsoft.com/office/drawing/2014/main" id="{97152B7B-02D2-4171-9C78-EFA66698EA93}"/>
              </a:ext>
            </a:extLst>
          </p:cNvPr>
          <p:cNvSpPr txBox="1"/>
          <p:nvPr/>
        </p:nvSpPr>
        <p:spPr>
          <a:xfrm>
            <a:off x="1042768" y="6355629"/>
            <a:ext cx="6318152" cy="369332"/>
          </a:xfrm>
          <a:prstGeom prst="rect">
            <a:avLst/>
          </a:prstGeom>
          <a:noFill/>
        </p:spPr>
        <p:txBody>
          <a:bodyPr wrap="square" rtlCol="0">
            <a:spAutoFit/>
          </a:bodyPr>
          <a:lstStyle/>
          <a:p>
            <a:r>
              <a:rPr lang="en-US" dirty="0"/>
              <a:t>McCarthy et al. 2011 DOI: 10.1111/j.1748-7692.2010.00457.x</a:t>
            </a:r>
          </a:p>
        </p:txBody>
      </p:sp>
    </p:spTree>
    <p:extLst>
      <p:ext uri="{BB962C8B-B14F-4D97-AF65-F5344CB8AC3E}">
        <p14:creationId xmlns:p14="http://schemas.microsoft.com/office/powerpoint/2010/main" val="4282189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A758369A-E58C-7745-B5E7-40745A9BDF03}"/>
              </a:ext>
            </a:extLst>
          </p:cNvPr>
          <p:cNvPicPr>
            <a:picLocks noChangeAspect="1"/>
          </p:cNvPicPr>
          <p:nvPr/>
        </p:nvPicPr>
        <p:blipFill rotWithShape="1">
          <a:blip r:embed="rId2">
            <a:extLst>
              <a:ext uri="{28A0092B-C50C-407E-A947-70E740481C1C}">
                <a14:useLocalDpi xmlns:a14="http://schemas.microsoft.com/office/drawing/2010/main" val="0"/>
              </a:ext>
            </a:extLst>
          </a:blip>
          <a:srcRect l="35901"/>
          <a:stretch/>
        </p:blipFill>
        <p:spPr>
          <a:xfrm>
            <a:off x="5498269" y="577464"/>
            <a:ext cx="6693731" cy="5874056"/>
          </a:xfrm>
          <a:prstGeom prst="rect">
            <a:avLst/>
          </a:prstGeom>
        </p:spPr>
      </p:pic>
      <p:pic>
        <p:nvPicPr>
          <p:cNvPr id="3" name="Picture 2">
            <a:extLst>
              <a:ext uri="{FF2B5EF4-FFF2-40B4-BE49-F238E27FC236}">
                <a16:creationId xmlns:a16="http://schemas.microsoft.com/office/drawing/2014/main" id="{AB861170-7F3A-955F-8FB1-36E31A04AE27}"/>
              </a:ext>
            </a:extLst>
          </p:cNvPr>
          <p:cNvPicPr>
            <a:picLocks noChangeAspect="1"/>
          </p:cNvPicPr>
          <p:nvPr/>
        </p:nvPicPr>
        <p:blipFill rotWithShape="1">
          <a:blip r:embed="rId3"/>
          <a:srcRect r="50000"/>
          <a:stretch/>
        </p:blipFill>
        <p:spPr>
          <a:xfrm>
            <a:off x="653144" y="3371842"/>
            <a:ext cx="3886200" cy="3406508"/>
          </a:xfrm>
          <a:prstGeom prst="rect">
            <a:avLst/>
          </a:prstGeom>
        </p:spPr>
      </p:pic>
      <p:sp>
        <p:nvSpPr>
          <p:cNvPr id="9" name="TextBox 8">
            <a:extLst>
              <a:ext uri="{FF2B5EF4-FFF2-40B4-BE49-F238E27FC236}">
                <a16:creationId xmlns:a16="http://schemas.microsoft.com/office/drawing/2014/main" id="{7E82F10C-C492-DCA4-2CB1-F4999B8A08B8}"/>
              </a:ext>
            </a:extLst>
          </p:cNvPr>
          <p:cNvSpPr txBox="1"/>
          <p:nvPr/>
        </p:nvSpPr>
        <p:spPr>
          <a:xfrm>
            <a:off x="653144" y="812993"/>
            <a:ext cx="4446394" cy="2677656"/>
          </a:xfrm>
          <a:prstGeom prst="rect">
            <a:avLst/>
          </a:prstGeom>
          <a:noFill/>
        </p:spPr>
        <p:txBody>
          <a:bodyPr wrap="square" rtlCol="0">
            <a:spAutoFit/>
          </a:bodyPr>
          <a:lstStyle/>
          <a:p>
            <a:r>
              <a:rPr lang="en-US" sz="2400" dirty="0"/>
              <a:t>Estimating the received level of sonar sound at hydrophones that detected whales vs did not detect whales enables estimation of the probability whales will stop feeding dives as a function of received sonar level</a:t>
            </a:r>
          </a:p>
        </p:txBody>
      </p:sp>
      <p:sp>
        <p:nvSpPr>
          <p:cNvPr id="10" name="TextBox 9">
            <a:extLst>
              <a:ext uri="{FF2B5EF4-FFF2-40B4-BE49-F238E27FC236}">
                <a16:creationId xmlns:a16="http://schemas.microsoft.com/office/drawing/2014/main" id="{E70C4955-CF90-4FE5-002F-660443462A29}"/>
              </a:ext>
            </a:extLst>
          </p:cNvPr>
          <p:cNvSpPr txBox="1"/>
          <p:nvPr/>
        </p:nvSpPr>
        <p:spPr>
          <a:xfrm>
            <a:off x="2250831" y="143694"/>
            <a:ext cx="8710077" cy="461665"/>
          </a:xfrm>
          <a:prstGeom prst="rect">
            <a:avLst/>
          </a:prstGeom>
          <a:noFill/>
        </p:spPr>
        <p:txBody>
          <a:bodyPr wrap="none" rtlCol="0">
            <a:spAutoFit/>
          </a:bodyPr>
          <a:lstStyle/>
          <a:p>
            <a:r>
              <a:rPr lang="en-US" sz="2400" dirty="0"/>
              <a:t>EFFECTS OF ANTHROPOGENIC SOUND: DOSE-RESPONSE FUNCTIONS</a:t>
            </a:r>
          </a:p>
        </p:txBody>
      </p:sp>
      <p:sp>
        <p:nvSpPr>
          <p:cNvPr id="11" name="TextBox 10">
            <a:extLst>
              <a:ext uri="{FF2B5EF4-FFF2-40B4-BE49-F238E27FC236}">
                <a16:creationId xmlns:a16="http://schemas.microsoft.com/office/drawing/2014/main" id="{F4E9956A-A558-D3B8-D2E9-726EAFD44281}"/>
              </a:ext>
            </a:extLst>
          </p:cNvPr>
          <p:cNvSpPr txBox="1"/>
          <p:nvPr/>
        </p:nvSpPr>
        <p:spPr>
          <a:xfrm>
            <a:off x="4988241" y="6451520"/>
            <a:ext cx="7713786" cy="338554"/>
          </a:xfrm>
          <a:prstGeom prst="rect">
            <a:avLst/>
          </a:prstGeom>
          <a:noFill/>
        </p:spPr>
        <p:txBody>
          <a:bodyPr wrap="square" rtlCol="0">
            <a:spAutoFit/>
          </a:bodyPr>
          <a:lstStyle/>
          <a:p>
            <a:r>
              <a:rPr lang="en-US" sz="1600" dirty="0"/>
              <a:t>Moretti et al. 2014 </a:t>
            </a:r>
            <a:r>
              <a:rPr lang="en-US" sz="1600" dirty="0" err="1"/>
              <a:t>PLoS</a:t>
            </a:r>
            <a:r>
              <a:rPr lang="en-US" sz="1600" dirty="0"/>
              <a:t> ONE 9(1): e85064. doi:10.1371/journal.pone.0085064</a:t>
            </a:r>
          </a:p>
        </p:txBody>
      </p:sp>
      <p:sp>
        <p:nvSpPr>
          <p:cNvPr id="12" name="Rectangle 11">
            <a:extLst>
              <a:ext uri="{FF2B5EF4-FFF2-40B4-BE49-F238E27FC236}">
                <a16:creationId xmlns:a16="http://schemas.microsoft.com/office/drawing/2014/main" id="{28CA4514-578A-51F2-E121-B5BF42BB7B6F}"/>
              </a:ext>
            </a:extLst>
          </p:cNvPr>
          <p:cNvSpPr/>
          <p:nvPr/>
        </p:nvSpPr>
        <p:spPr>
          <a:xfrm>
            <a:off x="6717323" y="1043354"/>
            <a:ext cx="527539" cy="574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038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329C-D409-4341-A36B-1FCBD2F22F8D}"/>
              </a:ext>
            </a:extLst>
          </p:cNvPr>
          <p:cNvSpPr>
            <a:spLocks noGrp="1"/>
          </p:cNvSpPr>
          <p:nvPr>
            <p:ph type="title"/>
          </p:nvPr>
        </p:nvSpPr>
        <p:spPr>
          <a:xfrm>
            <a:off x="838200" y="168678"/>
            <a:ext cx="10515600" cy="1325563"/>
          </a:xfrm>
        </p:spPr>
        <p:txBody>
          <a:bodyPr>
            <a:normAutofit fontScale="90000"/>
          </a:bodyPr>
          <a:lstStyle/>
          <a:p>
            <a:r>
              <a:rPr lang="en-US" dirty="0"/>
              <a:t>Passive Acoustic Monitoring Can Estimate the Density and Abundance of Vocalizing Animals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9BDB84-023D-D74F-A7DD-14EDB76C5C4B}"/>
                  </a:ext>
                </a:extLst>
              </p:cNvPr>
              <p:cNvSpPr>
                <a:spLocks noGrp="1"/>
              </p:cNvSpPr>
              <p:nvPr>
                <p:ph idx="1"/>
              </p:nvPr>
            </p:nvSpPr>
            <p:spPr>
              <a:xfrm>
                <a:off x="838200" y="1494241"/>
                <a:ext cx="10515600" cy="4351338"/>
              </a:xfrm>
            </p:spPr>
            <p:txBody>
              <a:bodyPr>
                <a:normAutofit/>
              </a:bodyPr>
              <a:lstStyle/>
              <a:p>
                <a14:m>
                  <m:oMath xmlns:m="http://schemas.openxmlformats.org/officeDocument/2006/math">
                    <m:acc>
                      <m:accPr>
                        <m:chr m:val="̂"/>
                        <m:ctrlPr>
                          <a:rPr lang="en-US" sz="3200" i="1" smtClean="0">
                            <a:latin typeface="Cambria Math" panose="02040503050406030204" pitchFamily="18" charset="0"/>
                          </a:rPr>
                        </m:ctrlPr>
                      </m:accPr>
                      <m:e>
                        <m:r>
                          <m:rPr>
                            <m:nor/>
                          </m:rPr>
                          <a:rPr lang="en-US" sz="3200" dirty="0" smtClean="0"/>
                          <m:t>Density</m:t>
                        </m:r>
                      </m:e>
                    </m:acc>
                  </m:oMath>
                </a14:m>
                <a:r>
                  <a:rPr lang="en-US" sz="3200" dirty="0"/>
                  <a:t> = #cues</a:t>
                </a:r>
                <a14:m>
                  <m:oMath xmlns:m="http://schemas.openxmlformats.org/officeDocument/2006/math">
                    <m:r>
                      <a:rPr lang="en-US" sz="3200" b="0" i="1" smtClean="0">
                        <a:latin typeface="Cambria Math" panose="02040503050406030204" pitchFamily="18" charset="0"/>
                      </a:rPr>
                      <m:t>/</m:t>
                    </m:r>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𝑝</m:t>
                        </m:r>
                      </m:e>
                    </m:acc>
                  </m:oMath>
                </a14:m>
                <a:r>
                  <a:rPr lang="en-US" sz="3200" dirty="0"/>
                  <a:t>a</a:t>
                </a:r>
                <a14:m>
                  <m:oMath xmlns:m="http://schemas.openxmlformats.org/officeDocument/2006/math">
                    <m:acc>
                      <m:accPr>
                        <m:chr m:val="̂"/>
                        <m:ctrlPr>
                          <a:rPr lang="en-US" sz="3200" i="1" dirty="0" smtClean="0">
                            <a:latin typeface="Cambria Math" panose="02040503050406030204" pitchFamily="18" charset="0"/>
                          </a:rPr>
                        </m:ctrlPr>
                      </m:accPr>
                      <m:e>
                        <m:r>
                          <a:rPr lang="en-US" sz="3200" b="0" i="1" dirty="0" smtClean="0">
                            <a:latin typeface="Cambria Math" panose="02040503050406030204" pitchFamily="18" charset="0"/>
                          </a:rPr>
                          <m:t>𝑟</m:t>
                        </m:r>
                      </m:e>
                    </m:acc>
                  </m:oMath>
                </a14:m>
                <a:r>
                  <a:rPr lang="en-US" sz="3200" dirty="0"/>
                  <a:t> where </a:t>
                </a:r>
                <a:r>
                  <a:rPr lang="en-US" sz="3200" i="1" dirty="0"/>
                  <a:t>p</a:t>
                </a:r>
                <a:r>
                  <a:rPr lang="en-US" sz="3200" dirty="0"/>
                  <a:t> is probability of detecting a cue within area a and </a:t>
                </a:r>
                <a:r>
                  <a:rPr lang="en-US" sz="3200" i="1" dirty="0"/>
                  <a:t>r </a:t>
                </a:r>
                <a:r>
                  <a:rPr lang="en-US" sz="3200" dirty="0"/>
                  <a:t>is the call rate to convert #cues to #</a:t>
                </a:r>
                <a:r>
                  <a:rPr lang="en-US" sz="3200" dirty="0" err="1"/>
                  <a:t>indiv</a:t>
                </a:r>
                <a:endParaRPr lang="en-US" sz="3200" dirty="0"/>
              </a:p>
              <a:p>
                <a:r>
                  <a:rPr lang="en-US" sz="3200" dirty="0"/>
                  <a:t>Method requires</a:t>
                </a:r>
              </a:p>
              <a:p>
                <a:pPr lvl="1"/>
                <a:r>
                  <a:rPr lang="en-US" sz="3200" dirty="0"/>
                  <a:t>Detecting calls from various stations or surveys</a:t>
                </a:r>
              </a:p>
              <a:p>
                <a:pPr lvl="1"/>
                <a:r>
                  <a:rPr lang="en-US" sz="3200" dirty="0"/>
                  <a:t>Estimating the probability of detecting calls as a function of range</a:t>
                </a:r>
              </a:p>
              <a:p>
                <a:pPr lvl="1"/>
                <a:r>
                  <a:rPr lang="en-US" sz="3200" dirty="0"/>
                  <a:t>Measuring the call rates of different individuals</a:t>
                </a:r>
              </a:p>
            </p:txBody>
          </p:sp>
        </mc:Choice>
        <mc:Fallback xmlns="">
          <p:sp>
            <p:nvSpPr>
              <p:cNvPr id="3" name="Content Placeholder 2">
                <a:extLst>
                  <a:ext uri="{FF2B5EF4-FFF2-40B4-BE49-F238E27FC236}">
                    <a16:creationId xmlns:a16="http://schemas.microsoft.com/office/drawing/2014/main" id="{A19BDB84-023D-D74F-A7DD-14EDB76C5C4B}"/>
                  </a:ext>
                </a:extLst>
              </p:cNvPr>
              <p:cNvSpPr>
                <a:spLocks noGrp="1" noRot="1" noChangeAspect="1" noMove="1" noResize="1" noEditPoints="1" noAdjustHandles="1" noChangeArrowheads="1" noChangeShapeType="1" noTextEdit="1"/>
              </p:cNvSpPr>
              <p:nvPr>
                <p:ph idx="1"/>
              </p:nvPr>
            </p:nvSpPr>
            <p:spPr>
              <a:xfrm>
                <a:off x="838200" y="1494241"/>
                <a:ext cx="10515600" cy="4351338"/>
              </a:xfrm>
              <a:blipFill>
                <a:blip r:embed="rId2"/>
                <a:stretch>
                  <a:fillRect l="-1327" t="-261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3D64822-7375-8743-92B1-22EF6BD29FDB}"/>
              </a:ext>
            </a:extLst>
          </p:cNvPr>
          <p:cNvSpPr txBox="1"/>
          <p:nvPr/>
        </p:nvSpPr>
        <p:spPr>
          <a:xfrm>
            <a:off x="838200" y="6042991"/>
            <a:ext cx="10880035" cy="646331"/>
          </a:xfrm>
          <a:prstGeom prst="rect">
            <a:avLst/>
          </a:prstGeom>
          <a:noFill/>
        </p:spPr>
        <p:txBody>
          <a:bodyPr wrap="square" rtlCol="0">
            <a:spAutoFit/>
          </a:bodyPr>
          <a:lstStyle/>
          <a:p>
            <a:r>
              <a:rPr lang="en-US" dirty="0"/>
              <a:t>Marques TA, Thomas L, Martin SW, Mellinger DK, Ward JA, Moretti DJ, Harris D, Tyack PL. 2013. Estimating animal population density using passive acoustics. Biological Reviews 88(2):287-309.</a:t>
            </a:r>
          </a:p>
        </p:txBody>
      </p:sp>
    </p:spTree>
    <p:extLst>
      <p:ext uri="{BB962C8B-B14F-4D97-AF65-F5344CB8AC3E}">
        <p14:creationId xmlns:p14="http://schemas.microsoft.com/office/powerpoint/2010/main" val="802912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7D4D9-6D4B-8B46-9EE5-86F79A7DC5A0}"/>
              </a:ext>
            </a:extLst>
          </p:cNvPr>
          <p:cNvSpPr>
            <a:spLocks noGrp="1"/>
          </p:cNvSpPr>
          <p:nvPr>
            <p:ph type="title"/>
          </p:nvPr>
        </p:nvSpPr>
        <p:spPr/>
        <p:txBody>
          <a:bodyPr/>
          <a:lstStyle/>
          <a:p>
            <a:r>
              <a:rPr lang="en-US" dirty="0"/>
              <a:t>Passive Acoustic Monitoring of Biodiversity </a:t>
            </a:r>
          </a:p>
        </p:txBody>
      </p:sp>
      <p:sp>
        <p:nvSpPr>
          <p:cNvPr id="3" name="Content Placeholder 2">
            <a:extLst>
              <a:ext uri="{FF2B5EF4-FFF2-40B4-BE49-F238E27FC236}">
                <a16:creationId xmlns:a16="http://schemas.microsoft.com/office/drawing/2014/main" id="{66EB1483-4B8A-4C43-998F-DF1A9C82A913}"/>
              </a:ext>
            </a:extLst>
          </p:cNvPr>
          <p:cNvSpPr>
            <a:spLocks noGrp="1"/>
          </p:cNvSpPr>
          <p:nvPr>
            <p:ph idx="1"/>
          </p:nvPr>
        </p:nvSpPr>
        <p:spPr>
          <a:xfrm>
            <a:off x="838200" y="1825625"/>
            <a:ext cx="10515600" cy="3571323"/>
          </a:xfrm>
        </p:spPr>
        <p:txBody>
          <a:bodyPr>
            <a:normAutofit lnSpcReduction="10000"/>
          </a:bodyPr>
          <a:lstStyle/>
          <a:p>
            <a:r>
              <a:rPr lang="en-US" dirty="0"/>
              <a:t>Pros</a:t>
            </a:r>
          </a:p>
          <a:p>
            <a:pPr lvl="1"/>
            <a:r>
              <a:rPr lang="en-US" dirty="0"/>
              <a:t>Persistent and replicable over decadal scales</a:t>
            </a:r>
          </a:p>
          <a:p>
            <a:pPr lvl="1"/>
            <a:r>
              <a:rPr lang="en-US" dirty="0"/>
              <a:t>Long range detection for low frequency sounds</a:t>
            </a:r>
          </a:p>
          <a:p>
            <a:pPr lvl="1"/>
            <a:r>
              <a:rPr lang="en-US" dirty="0"/>
              <a:t>Can discover unknown aggregations (spawning soniferous fish, calling whales)</a:t>
            </a:r>
          </a:p>
          <a:p>
            <a:pPr lvl="1"/>
            <a:r>
              <a:rPr lang="en-US" dirty="0"/>
              <a:t>Different biases compared to other methods</a:t>
            </a:r>
          </a:p>
          <a:p>
            <a:r>
              <a:rPr lang="en-US" dirty="0"/>
              <a:t>Cons</a:t>
            </a:r>
          </a:p>
          <a:p>
            <a:pPr lvl="1"/>
            <a:r>
              <a:rPr lang="en-US" dirty="0"/>
              <a:t>Few calls can be identified to species; fewer species call at all</a:t>
            </a:r>
          </a:p>
          <a:p>
            <a:pPr lvl="1"/>
            <a:r>
              <a:rPr lang="en-US" dirty="0"/>
              <a:t>Estimating density/abundance requires precise knowledge of sound propagation and calling rates of individuals</a:t>
            </a:r>
          </a:p>
        </p:txBody>
      </p:sp>
      <p:sp>
        <p:nvSpPr>
          <p:cNvPr id="4" name="TextBox 3">
            <a:extLst>
              <a:ext uri="{FF2B5EF4-FFF2-40B4-BE49-F238E27FC236}">
                <a16:creationId xmlns:a16="http://schemas.microsoft.com/office/drawing/2014/main" id="{C034A133-5B77-CD45-8B3F-0E0F62424C6F}"/>
              </a:ext>
            </a:extLst>
          </p:cNvPr>
          <p:cNvSpPr txBox="1"/>
          <p:nvPr/>
        </p:nvSpPr>
        <p:spPr>
          <a:xfrm>
            <a:off x="1590260" y="5377070"/>
            <a:ext cx="9306339" cy="1077218"/>
          </a:xfrm>
          <a:prstGeom prst="rect">
            <a:avLst/>
          </a:prstGeom>
          <a:noFill/>
        </p:spPr>
        <p:txBody>
          <a:bodyPr wrap="square" rtlCol="0">
            <a:spAutoFit/>
          </a:bodyPr>
          <a:lstStyle/>
          <a:p>
            <a:r>
              <a:rPr lang="en-US" sz="3200" dirty="0"/>
              <a:t>Best as a carefully targeted complement to other methods (visual, eDNA, …) to estimate biodiversity </a:t>
            </a:r>
          </a:p>
        </p:txBody>
      </p:sp>
    </p:spTree>
    <p:extLst>
      <p:ext uri="{BB962C8B-B14F-4D97-AF65-F5344CB8AC3E}">
        <p14:creationId xmlns:p14="http://schemas.microsoft.com/office/powerpoint/2010/main" val="3980633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73A32C-291D-52D1-9B65-F5DAD5F466EE}"/>
              </a:ext>
            </a:extLst>
          </p:cNvPr>
          <p:cNvSpPr txBox="1"/>
          <p:nvPr/>
        </p:nvSpPr>
        <p:spPr>
          <a:xfrm>
            <a:off x="234461" y="386863"/>
            <a:ext cx="7479323" cy="1323439"/>
          </a:xfrm>
          <a:prstGeom prst="rect">
            <a:avLst/>
          </a:prstGeom>
          <a:noFill/>
        </p:spPr>
        <p:txBody>
          <a:bodyPr wrap="square">
            <a:spAutoFit/>
          </a:bodyPr>
          <a:lstStyle/>
          <a:p>
            <a:pPr algn="ctr"/>
            <a:r>
              <a:rPr lang="en-US" sz="4000" dirty="0">
                <a:latin typeface="Arial" panose="020B0604020202020204" pitchFamily="34" charset="0"/>
                <a:cs typeface="Arial" panose="020B0604020202020204" pitchFamily="34" charset="0"/>
              </a:rPr>
              <a:t>Measuring the Ocean Sound Essential Ocean Variable</a:t>
            </a:r>
          </a:p>
        </p:txBody>
      </p:sp>
      <p:sp>
        <p:nvSpPr>
          <p:cNvPr id="4" name="Subtitle 2">
            <a:extLst>
              <a:ext uri="{FF2B5EF4-FFF2-40B4-BE49-F238E27FC236}">
                <a16:creationId xmlns:a16="http://schemas.microsoft.com/office/drawing/2014/main" id="{4960DE7F-F033-8B8F-6843-FE25C13DAF43}"/>
              </a:ext>
            </a:extLst>
          </p:cNvPr>
          <p:cNvSpPr txBox="1">
            <a:spLocks/>
          </p:cNvSpPr>
          <p:nvPr/>
        </p:nvSpPr>
        <p:spPr>
          <a:xfrm>
            <a:off x="640613" y="2513397"/>
            <a:ext cx="3849325" cy="2761987"/>
          </a:xfrm>
          <a:prstGeom prst="rect">
            <a:avLst/>
          </a:prstGeom>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Primary Physical Acoustic Variables</a:t>
            </a:r>
          </a:p>
          <a:p>
            <a:r>
              <a:rPr lang="en-US" sz="3200" dirty="0"/>
              <a:t>Sound pressure (</a:t>
            </a:r>
            <a:r>
              <a:rPr lang="en-US" sz="3200" dirty="0" err="1"/>
              <a:t>p,t</a:t>
            </a:r>
            <a:r>
              <a:rPr lang="en-US" sz="3200" dirty="0"/>
              <a:t>)</a:t>
            </a:r>
          </a:p>
          <a:p>
            <a:r>
              <a:rPr lang="en-US" sz="3200" dirty="0"/>
              <a:t>Particle motion (</a:t>
            </a:r>
            <a:r>
              <a:rPr lang="en-US" sz="3200" dirty="0" err="1"/>
              <a:t>x,y,z,t</a:t>
            </a:r>
            <a:r>
              <a:rPr lang="en-US" sz="3200" dirty="0"/>
              <a:t>)</a:t>
            </a:r>
          </a:p>
        </p:txBody>
      </p:sp>
      <p:sp>
        <p:nvSpPr>
          <p:cNvPr id="5" name="TextBox 4">
            <a:extLst>
              <a:ext uri="{FF2B5EF4-FFF2-40B4-BE49-F238E27FC236}">
                <a16:creationId xmlns:a16="http://schemas.microsoft.com/office/drawing/2014/main" id="{49F166A0-54B3-274E-C757-4C424BAB5387}"/>
              </a:ext>
            </a:extLst>
          </p:cNvPr>
          <p:cNvSpPr txBox="1"/>
          <p:nvPr/>
        </p:nvSpPr>
        <p:spPr>
          <a:xfrm>
            <a:off x="8510954" y="386863"/>
            <a:ext cx="3681046" cy="6709529"/>
          </a:xfrm>
          <a:prstGeom prst="rect">
            <a:avLst/>
          </a:prstGeom>
          <a:noFill/>
          <a:ln>
            <a:solidFill>
              <a:schemeClr val="tx1"/>
            </a:solidFill>
          </a:ln>
        </p:spPr>
        <p:txBody>
          <a:bodyPr wrap="square" rtlCol="0">
            <a:spAutoFit/>
          </a:bodyPr>
          <a:lstStyle/>
          <a:p>
            <a:r>
              <a:rPr lang="en-US" sz="3200" dirty="0"/>
              <a:t>Primary GOOS Goals</a:t>
            </a:r>
          </a:p>
          <a:p>
            <a:endParaRPr lang="en-US" sz="2400" dirty="0"/>
          </a:p>
          <a:p>
            <a:r>
              <a:rPr lang="en-US" sz="2400" b="1" dirty="0">
                <a:solidFill>
                  <a:srgbClr val="0070C0"/>
                </a:solidFill>
              </a:rPr>
              <a:t>Climate Change</a:t>
            </a:r>
          </a:p>
          <a:p>
            <a:r>
              <a:rPr lang="en-US" sz="2400" dirty="0">
                <a:solidFill>
                  <a:srgbClr val="0070C0"/>
                </a:solidFill>
              </a:rPr>
              <a:t>Wind, Waves, Rain, </a:t>
            </a:r>
          </a:p>
          <a:p>
            <a:r>
              <a:rPr lang="en-US" sz="2400" dirty="0">
                <a:solidFill>
                  <a:srgbClr val="0070C0"/>
                </a:solidFill>
              </a:rPr>
              <a:t>Sea Ice</a:t>
            </a:r>
          </a:p>
          <a:p>
            <a:endParaRPr lang="en-US" sz="2400" dirty="0"/>
          </a:p>
          <a:p>
            <a:r>
              <a:rPr lang="en-US" sz="2400" b="1" dirty="0">
                <a:solidFill>
                  <a:srgbClr val="00B050"/>
                </a:solidFill>
              </a:rPr>
              <a:t>Ocean Health</a:t>
            </a:r>
          </a:p>
          <a:p>
            <a:r>
              <a:rPr lang="en-US" sz="2400" dirty="0">
                <a:solidFill>
                  <a:srgbClr val="00B050"/>
                </a:solidFill>
              </a:rPr>
              <a:t>Marine Ecosystems</a:t>
            </a:r>
          </a:p>
          <a:p>
            <a:r>
              <a:rPr lang="en-US" sz="2400" dirty="0">
                <a:solidFill>
                  <a:srgbClr val="00B050"/>
                </a:solidFill>
              </a:rPr>
              <a:t>Loss of Biodiversity</a:t>
            </a:r>
          </a:p>
          <a:p>
            <a:r>
              <a:rPr lang="en-US" sz="2400" dirty="0">
                <a:solidFill>
                  <a:srgbClr val="00B050"/>
                </a:solidFill>
              </a:rPr>
              <a:t>Impacts on Wildlife</a:t>
            </a:r>
          </a:p>
          <a:p>
            <a:r>
              <a:rPr lang="en-US" sz="2400" dirty="0">
                <a:solidFill>
                  <a:srgbClr val="00B050"/>
                </a:solidFill>
              </a:rPr>
              <a:t>Distribution of Species</a:t>
            </a:r>
            <a:endParaRPr lang="en-US" sz="2400" dirty="0">
              <a:solidFill>
                <a:srgbClr val="FF0000"/>
              </a:solidFill>
            </a:endParaRPr>
          </a:p>
          <a:p>
            <a:endParaRPr lang="en-US" sz="2400" dirty="0">
              <a:solidFill>
                <a:srgbClr val="FF0000"/>
              </a:solidFill>
            </a:endParaRPr>
          </a:p>
          <a:p>
            <a:r>
              <a:rPr lang="en-US" sz="2400" b="1" dirty="0">
                <a:solidFill>
                  <a:schemeClr val="accent2"/>
                </a:solidFill>
              </a:rPr>
              <a:t>Monitoring Threats</a:t>
            </a:r>
          </a:p>
          <a:p>
            <a:r>
              <a:rPr lang="en-US" sz="2400" dirty="0">
                <a:solidFill>
                  <a:schemeClr val="accent2"/>
                </a:solidFill>
              </a:rPr>
              <a:t>Earthquake/Tsunami</a:t>
            </a:r>
          </a:p>
          <a:p>
            <a:r>
              <a:rPr lang="en-US" sz="2400" dirty="0">
                <a:solidFill>
                  <a:schemeClr val="accent2"/>
                </a:solidFill>
              </a:rPr>
              <a:t>Vessels</a:t>
            </a:r>
          </a:p>
          <a:p>
            <a:r>
              <a:rPr lang="en-US" sz="2400" dirty="0">
                <a:solidFill>
                  <a:schemeClr val="accent2"/>
                </a:solidFill>
              </a:rPr>
              <a:t>Other Anthropogenic Sounds </a:t>
            </a:r>
          </a:p>
          <a:p>
            <a:endParaRPr lang="en-US" sz="1400" dirty="0"/>
          </a:p>
        </p:txBody>
      </p:sp>
      <p:sp>
        <p:nvSpPr>
          <p:cNvPr id="6" name="Right Arrow 5">
            <a:extLst>
              <a:ext uri="{FF2B5EF4-FFF2-40B4-BE49-F238E27FC236}">
                <a16:creationId xmlns:a16="http://schemas.microsoft.com/office/drawing/2014/main" id="{8B671986-B04D-FC40-D675-5D480A0A62B3}"/>
              </a:ext>
            </a:extLst>
          </p:cNvPr>
          <p:cNvSpPr/>
          <p:nvPr/>
        </p:nvSpPr>
        <p:spPr>
          <a:xfrm>
            <a:off x="5416062" y="3741627"/>
            <a:ext cx="2450123" cy="3028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D898C2D-63C1-6CAF-407D-EAF8F9F60E17}"/>
              </a:ext>
            </a:extLst>
          </p:cNvPr>
          <p:cNvSpPr txBox="1"/>
          <p:nvPr/>
        </p:nvSpPr>
        <p:spPr>
          <a:xfrm>
            <a:off x="6307136" y="2947150"/>
            <a:ext cx="421910" cy="707886"/>
          </a:xfrm>
          <a:prstGeom prst="rect">
            <a:avLst/>
          </a:prstGeom>
          <a:noFill/>
        </p:spPr>
        <p:txBody>
          <a:bodyPr wrap="none" rtlCol="0">
            <a:spAutoFit/>
          </a:bodyPr>
          <a:lstStyle/>
          <a:p>
            <a:r>
              <a:rPr lang="en-US" sz="4000" b="1" dirty="0">
                <a:solidFill>
                  <a:schemeClr val="accent1"/>
                </a:solidFill>
              </a:rPr>
              <a:t>?</a:t>
            </a:r>
          </a:p>
        </p:txBody>
      </p:sp>
    </p:spTree>
    <p:extLst>
      <p:ext uri="{BB962C8B-B14F-4D97-AF65-F5344CB8AC3E}">
        <p14:creationId xmlns:p14="http://schemas.microsoft.com/office/powerpoint/2010/main" val="2590452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98D1D-6CED-EA4F-8039-18129B0115BC}"/>
              </a:ext>
            </a:extLst>
          </p:cNvPr>
          <p:cNvSpPr>
            <a:spLocks noGrp="1"/>
          </p:cNvSpPr>
          <p:nvPr>
            <p:ph type="ctrTitle"/>
          </p:nvPr>
        </p:nvSpPr>
        <p:spPr>
          <a:xfrm>
            <a:off x="4631311" y="-104414"/>
            <a:ext cx="3929996" cy="1506556"/>
          </a:xfrm>
        </p:spPr>
        <p:txBody>
          <a:bodyPr>
            <a:normAutofit/>
          </a:bodyPr>
          <a:lstStyle/>
          <a:p>
            <a:r>
              <a:rPr lang="en-US" sz="4000" dirty="0"/>
              <a:t>Measuring the Ocean Sound EOV</a:t>
            </a:r>
          </a:p>
        </p:txBody>
      </p:sp>
      <p:sp>
        <p:nvSpPr>
          <p:cNvPr id="3" name="Subtitle 2">
            <a:extLst>
              <a:ext uri="{FF2B5EF4-FFF2-40B4-BE49-F238E27FC236}">
                <a16:creationId xmlns:a16="http://schemas.microsoft.com/office/drawing/2014/main" id="{00E85A35-2610-4C48-9C1C-8B9FB72D6D50}"/>
              </a:ext>
            </a:extLst>
          </p:cNvPr>
          <p:cNvSpPr>
            <a:spLocks noGrp="1"/>
          </p:cNvSpPr>
          <p:nvPr>
            <p:ph type="subTitle" idx="1"/>
          </p:nvPr>
        </p:nvSpPr>
        <p:spPr>
          <a:xfrm>
            <a:off x="267537" y="257414"/>
            <a:ext cx="2536371" cy="1147712"/>
          </a:xfrm>
          <a:ln>
            <a:solidFill>
              <a:schemeClr val="tx1"/>
            </a:solidFill>
          </a:ln>
        </p:spPr>
        <p:txBody>
          <a:bodyPr>
            <a:normAutofit/>
          </a:bodyPr>
          <a:lstStyle/>
          <a:p>
            <a:r>
              <a:rPr lang="en-US" sz="2200" dirty="0"/>
              <a:t>Primary Variables</a:t>
            </a:r>
          </a:p>
          <a:p>
            <a:pPr algn="l"/>
            <a:r>
              <a:rPr lang="en-US" sz="1800" dirty="0"/>
              <a:t>Sound pressure (</a:t>
            </a:r>
            <a:r>
              <a:rPr lang="en-US" sz="1800" dirty="0" err="1"/>
              <a:t>p,t</a:t>
            </a:r>
            <a:r>
              <a:rPr lang="en-US" sz="1800" dirty="0"/>
              <a:t>)</a:t>
            </a:r>
          </a:p>
          <a:p>
            <a:pPr algn="l"/>
            <a:r>
              <a:rPr lang="en-US" sz="1800" dirty="0"/>
              <a:t>Particle motion (</a:t>
            </a:r>
            <a:r>
              <a:rPr lang="en-US" sz="1800" dirty="0" err="1"/>
              <a:t>x,y,z,t</a:t>
            </a:r>
            <a:r>
              <a:rPr lang="en-US" sz="1800" dirty="0"/>
              <a:t>)</a:t>
            </a:r>
          </a:p>
        </p:txBody>
      </p:sp>
      <p:sp>
        <p:nvSpPr>
          <p:cNvPr id="4" name="TextBox 3">
            <a:extLst>
              <a:ext uri="{FF2B5EF4-FFF2-40B4-BE49-F238E27FC236}">
                <a16:creationId xmlns:a16="http://schemas.microsoft.com/office/drawing/2014/main" id="{8CD194D4-04F3-B54A-BC2F-ACFC7C5A7D9D}"/>
              </a:ext>
            </a:extLst>
          </p:cNvPr>
          <p:cNvSpPr txBox="1"/>
          <p:nvPr/>
        </p:nvSpPr>
        <p:spPr>
          <a:xfrm>
            <a:off x="4027104" y="5349501"/>
            <a:ext cx="2749630" cy="1369606"/>
          </a:xfrm>
          <a:prstGeom prst="rect">
            <a:avLst/>
          </a:prstGeom>
          <a:noFill/>
          <a:ln>
            <a:solidFill>
              <a:schemeClr val="tx1"/>
            </a:solidFill>
          </a:ln>
        </p:spPr>
        <p:txBody>
          <a:bodyPr wrap="square" rtlCol="0">
            <a:spAutoFit/>
          </a:bodyPr>
          <a:lstStyle/>
          <a:p>
            <a:r>
              <a:rPr lang="en-US" b="1" dirty="0">
                <a:effectLst/>
                <a:latin typeface="Calibri" panose="020F0502020204030204" pitchFamily="34" charset="0"/>
              </a:rPr>
              <a:t>Sound sources</a:t>
            </a:r>
            <a:r>
              <a:rPr lang="en-US" sz="1300" dirty="0">
                <a:effectLst/>
                <a:latin typeface="Calibri" panose="020F0502020204030204" pitchFamily="34" charset="0"/>
              </a:rPr>
              <a:t>: </a:t>
            </a:r>
          </a:p>
          <a:p>
            <a:r>
              <a:rPr lang="en-US" sz="1300" dirty="0">
                <a:effectLst/>
                <a:latin typeface="Calibri" panose="020F0502020204030204" pitchFamily="34" charset="0"/>
              </a:rPr>
              <a:t>non-acoustic information on distribution of sound sources (e.g. ship AIS data);  acoustic characteristics of anthropogenic, abiotic and biotic sources </a:t>
            </a:r>
          </a:p>
        </p:txBody>
      </p:sp>
      <p:sp>
        <p:nvSpPr>
          <p:cNvPr id="6" name="TextBox 5">
            <a:extLst>
              <a:ext uri="{FF2B5EF4-FFF2-40B4-BE49-F238E27FC236}">
                <a16:creationId xmlns:a16="http://schemas.microsoft.com/office/drawing/2014/main" id="{F7DECAF8-9CF5-CE45-9394-F833224A8FFD}"/>
              </a:ext>
            </a:extLst>
          </p:cNvPr>
          <p:cNvSpPr txBox="1"/>
          <p:nvPr/>
        </p:nvSpPr>
        <p:spPr>
          <a:xfrm>
            <a:off x="4031494" y="3086593"/>
            <a:ext cx="2677965" cy="2169825"/>
          </a:xfrm>
          <a:prstGeom prst="rect">
            <a:avLst/>
          </a:prstGeom>
          <a:noFill/>
          <a:ln>
            <a:solidFill>
              <a:schemeClr val="tx1"/>
            </a:solidFill>
          </a:ln>
        </p:spPr>
        <p:txBody>
          <a:bodyPr wrap="square" rtlCol="0">
            <a:spAutoFit/>
          </a:bodyPr>
          <a:lstStyle/>
          <a:p>
            <a:r>
              <a:rPr lang="en-US" b="1" dirty="0">
                <a:latin typeface="Calibri" panose="020F0502020204030204" pitchFamily="34" charset="0"/>
              </a:rPr>
              <a:t>Propagation parameters</a:t>
            </a:r>
            <a:r>
              <a:rPr lang="en-US" sz="1300" dirty="0">
                <a:latin typeface="Calibri" panose="020F0502020204030204" pitchFamily="34" charset="0"/>
              </a:rPr>
              <a:t>: temperature, salinity, </a:t>
            </a:r>
          </a:p>
          <a:p>
            <a:r>
              <a:rPr lang="en-US" sz="1300" dirty="0">
                <a:latin typeface="Calibri" panose="020F0502020204030204" pitchFamily="34" charset="0"/>
              </a:rPr>
              <a:t>sound speed profiles, ocean currents and other physical oceanographic phenomena, </a:t>
            </a:r>
          </a:p>
          <a:p>
            <a:r>
              <a:rPr lang="en-US" sz="1300" dirty="0">
                <a:latin typeface="Calibri" panose="020F0502020204030204" pitchFamily="34" charset="0"/>
              </a:rPr>
              <a:t>boundary conditions (e.g. sea surface roughness, sea ice characteristics (e.g. roughness and thickness), </a:t>
            </a:r>
            <a:r>
              <a:rPr lang="en-US" sz="1300" dirty="0">
                <a:effectLst/>
                <a:latin typeface="Calibri" panose="020F0502020204030204" pitchFamily="34" charset="0"/>
              </a:rPr>
              <a:t>sea floor (bathymetry, </a:t>
            </a:r>
            <a:r>
              <a:rPr lang="en-US" sz="1300" dirty="0" err="1">
                <a:effectLst/>
                <a:latin typeface="Calibri" panose="020F0502020204030204" pitchFamily="34" charset="0"/>
              </a:rPr>
              <a:t>geoacoustic</a:t>
            </a:r>
            <a:r>
              <a:rPr lang="en-US" sz="1300" dirty="0">
                <a:effectLst/>
                <a:latin typeface="Calibri" panose="020F0502020204030204" pitchFamily="34" charset="0"/>
              </a:rPr>
              <a:t> properties)</a:t>
            </a:r>
          </a:p>
        </p:txBody>
      </p:sp>
      <p:sp>
        <p:nvSpPr>
          <p:cNvPr id="7" name="TextBox 6">
            <a:extLst>
              <a:ext uri="{FF2B5EF4-FFF2-40B4-BE49-F238E27FC236}">
                <a16:creationId xmlns:a16="http://schemas.microsoft.com/office/drawing/2014/main" id="{779AD25F-C194-5A47-814C-342C15DC50F1}"/>
              </a:ext>
            </a:extLst>
          </p:cNvPr>
          <p:cNvSpPr txBox="1"/>
          <p:nvPr/>
        </p:nvSpPr>
        <p:spPr>
          <a:xfrm>
            <a:off x="9283278" y="886741"/>
            <a:ext cx="2749083" cy="5847755"/>
          </a:xfrm>
          <a:prstGeom prst="rect">
            <a:avLst/>
          </a:prstGeom>
          <a:noFill/>
          <a:ln>
            <a:solidFill>
              <a:schemeClr val="tx1"/>
            </a:solidFill>
          </a:ln>
        </p:spPr>
        <p:txBody>
          <a:bodyPr wrap="square" rtlCol="0">
            <a:spAutoFit/>
          </a:bodyPr>
          <a:lstStyle/>
          <a:p>
            <a:pPr algn="ctr"/>
            <a:r>
              <a:rPr lang="en-US" sz="3600" b="1" dirty="0"/>
              <a:t>GOOS Goals</a:t>
            </a:r>
          </a:p>
          <a:p>
            <a:endParaRPr lang="en-US" sz="1600" dirty="0"/>
          </a:p>
          <a:p>
            <a:r>
              <a:rPr lang="en-US" sz="2400" b="1" dirty="0">
                <a:solidFill>
                  <a:srgbClr val="0070C0"/>
                </a:solidFill>
              </a:rPr>
              <a:t>Climate Change</a:t>
            </a:r>
          </a:p>
          <a:p>
            <a:r>
              <a:rPr lang="en-US" dirty="0">
                <a:solidFill>
                  <a:srgbClr val="0070C0"/>
                </a:solidFill>
              </a:rPr>
              <a:t>Wind, Waves, Rain, </a:t>
            </a:r>
          </a:p>
          <a:p>
            <a:r>
              <a:rPr lang="en-US" dirty="0">
                <a:solidFill>
                  <a:srgbClr val="0070C0"/>
                </a:solidFill>
              </a:rPr>
              <a:t>Sea Ice</a:t>
            </a:r>
          </a:p>
          <a:p>
            <a:endParaRPr lang="en-US" sz="1600" dirty="0"/>
          </a:p>
          <a:p>
            <a:r>
              <a:rPr lang="en-US" sz="2400" b="1" dirty="0">
                <a:solidFill>
                  <a:srgbClr val="00B050"/>
                </a:solidFill>
              </a:rPr>
              <a:t>Ocean Health</a:t>
            </a:r>
          </a:p>
          <a:p>
            <a:r>
              <a:rPr lang="en-US" dirty="0">
                <a:solidFill>
                  <a:srgbClr val="00B050"/>
                </a:solidFill>
              </a:rPr>
              <a:t>Marine Ecosystems</a:t>
            </a:r>
          </a:p>
          <a:p>
            <a:r>
              <a:rPr lang="en-US" dirty="0">
                <a:solidFill>
                  <a:srgbClr val="00B050"/>
                </a:solidFill>
              </a:rPr>
              <a:t>Loss of Biodiversity</a:t>
            </a:r>
          </a:p>
          <a:p>
            <a:r>
              <a:rPr lang="en-US" dirty="0">
                <a:solidFill>
                  <a:srgbClr val="00B050"/>
                </a:solidFill>
              </a:rPr>
              <a:t>Impacts on Wildlife</a:t>
            </a:r>
          </a:p>
          <a:p>
            <a:r>
              <a:rPr lang="en-US" dirty="0">
                <a:solidFill>
                  <a:srgbClr val="00B050"/>
                </a:solidFill>
              </a:rPr>
              <a:t>Distribution of Species</a:t>
            </a:r>
            <a:endParaRPr lang="en-US" dirty="0">
              <a:solidFill>
                <a:srgbClr val="FF0000"/>
              </a:solidFill>
            </a:endParaRPr>
          </a:p>
          <a:p>
            <a:endParaRPr lang="en-US" sz="1600" dirty="0">
              <a:solidFill>
                <a:srgbClr val="FF0000"/>
              </a:solidFill>
            </a:endParaRPr>
          </a:p>
          <a:p>
            <a:r>
              <a:rPr lang="en-US" sz="2400" b="1" dirty="0">
                <a:solidFill>
                  <a:schemeClr val="accent2"/>
                </a:solidFill>
              </a:rPr>
              <a:t>Monitoring Threats</a:t>
            </a:r>
          </a:p>
          <a:p>
            <a:r>
              <a:rPr lang="en-US" dirty="0">
                <a:solidFill>
                  <a:schemeClr val="accent2"/>
                </a:solidFill>
              </a:rPr>
              <a:t>Earthquake/Tsunami</a:t>
            </a:r>
          </a:p>
          <a:p>
            <a:r>
              <a:rPr lang="en-US" dirty="0">
                <a:solidFill>
                  <a:schemeClr val="accent2"/>
                </a:solidFill>
              </a:rPr>
              <a:t>Vessels</a:t>
            </a:r>
          </a:p>
          <a:p>
            <a:r>
              <a:rPr lang="en-US" dirty="0">
                <a:solidFill>
                  <a:schemeClr val="accent2"/>
                </a:solidFill>
              </a:rPr>
              <a:t>Other Anthropogenic Sounds </a:t>
            </a:r>
          </a:p>
          <a:p>
            <a:endParaRPr lang="en-US" dirty="0">
              <a:solidFill>
                <a:schemeClr val="accent2"/>
              </a:solidFill>
            </a:endParaRPr>
          </a:p>
          <a:p>
            <a:endParaRPr lang="en-US" sz="1400" dirty="0"/>
          </a:p>
        </p:txBody>
      </p:sp>
      <p:sp>
        <p:nvSpPr>
          <p:cNvPr id="8" name="TextBox 7">
            <a:extLst>
              <a:ext uri="{FF2B5EF4-FFF2-40B4-BE49-F238E27FC236}">
                <a16:creationId xmlns:a16="http://schemas.microsoft.com/office/drawing/2014/main" id="{6C928B73-9EA6-1F40-A65E-CDBE413C7B18}"/>
              </a:ext>
            </a:extLst>
          </p:cNvPr>
          <p:cNvSpPr txBox="1"/>
          <p:nvPr/>
        </p:nvSpPr>
        <p:spPr>
          <a:xfrm>
            <a:off x="178460" y="1923906"/>
            <a:ext cx="2757551" cy="2031325"/>
          </a:xfrm>
          <a:prstGeom prst="rect">
            <a:avLst/>
          </a:prstGeom>
          <a:noFill/>
          <a:ln>
            <a:solidFill>
              <a:schemeClr val="tx1"/>
            </a:solidFill>
          </a:ln>
        </p:spPr>
        <p:txBody>
          <a:bodyPr wrap="square" rtlCol="0">
            <a:spAutoFit/>
          </a:bodyPr>
          <a:lstStyle/>
          <a:p>
            <a:r>
              <a:rPr lang="en-US" b="1" dirty="0">
                <a:latin typeface="Arial" panose="020B0604020202020204" pitchFamily="34" charset="0"/>
                <a:cs typeface="Arial" panose="020B0604020202020204" pitchFamily="34" charset="0"/>
              </a:rPr>
              <a:t>Calibration</a:t>
            </a:r>
            <a:r>
              <a:rPr lang="en-US" dirty="0">
                <a:latin typeface="Arial" panose="020B0604020202020204" pitchFamily="34" charset="0"/>
                <a:cs typeface="Arial" panose="020B0604020202020204" pitchFamily="34" charset="0"/>
              </a:rPr>
              <a:t>: sensitivity of the hydrophone as a function of frequency and directionality of the receiving system</a:t>
            </a:r>
          </a:p>
          <a:p>
            <a:r>
              <a:rPr lang="en-US" b="1" dirty="0">
                <a:latin typeface="Arial" panose="020B0604020202020204" pitchFamily="34" charset="0"/>
                <a:cs typeface="Arial" panose="020B0604020202020204" pitchFamily="34" charset="0"/>
              </a:rPr>
              <a:t>Geolocation</a:t>
            </a:r>
            <a:r>
              <a:rPr lang="en-US" dirty="0">
                <a:latin typeface="Arial" panose="020B0604020202020204" pitchFamily="34" charset="0"/>
                <a:cs typeface="Arial" panose="020B0604020202020204" pitchFamily="34" charset="0"/>
              </a:rPr>
              <a:t>(s) of hydrophone(s) </a:t>
            </a:r>
          </a:p>
        </p:txBody>
      </p:sp>
      <p:sp>
        <p:nvSpPr>
          <p:cNvPr id="9" name="TextBox 8">
            <a:extLst>
              <a:ext uri="{FF2B5EF4-FFF2-40B4-BE49-F238E27FC236}">
                <a16:creationId xmlns:a16="http://schemas.microsoft.com/office/drawing/2014/main" id="{F3F59FB3-780F-5441-BFC6-19339DE22305}"/>
              </a:ext>
            </a:extLst>
          </p:cNvPr>
          <p:cNvSpPr txBox="1"/>
          <p:nvPr/>
        </p:nvSpPr>
        <p:spPr>
          <a:xfrm>
            <a:off x="490288" y="4846260"/>
            <a:ext cx="1936001" cy="1754326"/>
          </a:xfrm>
          <a:prstGeom prst="rect">
            <a:avLst/>
          </a:prstGeom>
          <a:noFill/>
          <a:ln>
            <a:solidFill>
              <a:schemeClr val="tx1"/>
            </a:solidFill>
          </a:ln>
        </p:spPr>
        <p:txBody>
          <a:bodyPr wrap="square" rtlCol="0">
            <a:spAutoFit/>
          </a:bodyPr>
          <a:lstStyle/>
          <a:p>
            <a:r>
              <a:rPr lang="en-US" b="1" dirty="0"/>
              <a:t>Data</a:t>
            </a:r>
          </a:p>
          <a:p>
            <a:r>
              <a:rPr lang="en-US" b="1" dirty="0"/>
              <a:t>Management</a:t>
            </a:r>
          </a:p>
          <a:p>
            <a:pPr marL="342900" indent="-342900">
              <a:buFont typeface="+mj-lt"/>
              <a:buAutoNum type="arabicPeriod"/>
            </a:pPr>
            <a:r>
              <a:rPr lang="en-US" dirty="0"/>
              <a:t>Quality Control</a:t>
            </a:r>
          </a:p>
          <a:p>
            <a:pPr marL="342900" indent="-342900">
              <a:buFont typeface="+mj-lt"/>
              <a:buAutoNum type="arabicPeriod"/>
            </a:pPr>
            <a:r>
              <a:rPr lang="en-US" dirty="0"/>
              <a:t>Standardized Analyses</a:t>
            </a:r>
          </a:p>
          <a:p>
            <a:pPr marL="342900" indent="-342900">
              <a:buFont typeface="+mj-lt"/>
              <a:buAutoNum type="arabicPeriod"/>
            </a:pPr>
            <a:r>
              <a:rPr lang="en-US" dirty="0"/>
              <a:t>Archive</a:t>
            </a:r>
          </a:p>
        </p:txBody>
      </p:sp>
      <p:sp>
        <p:nvSpPr>
          <p:cNvPr id="10" name="TextBox 9">
            <a:extLst>
              <a:ext uri="{FF2B5EF4-FFF2-40B4-BE49-F238E27FC236}">
                <a16:creationId xmlns:a16="http://schemas.microsoft.com/office/drawing/2014/main" id="{ABC299AD-AA3C-444E-9202-111214111B05}"/>
              </a:ext>
            </a:extLst>
          </p:cNvPr>
          <p:cNvSpPr txBox="1"/>
          <p:nvPr/>
        </p:nvSpPr>
        <p:spPr>
          <a:xfrm>
            <a:off x="3962039" y="2582922"/>
            <a:ext cx="2757551" cy="369332"/>
          </a:xfrm>
          <a:prstGeom prst="rect">
            <a:avLst/>
          </a:prstGeom>
          <a:noFill/>
          <a:ln>
            <a:noFill/>
          </a:ln>
        </p:spPr>
        <p:txBody>
          <a:bodyPr wrap="square" rtlCol="0">
            <a:spAutoFit/>
          </a:bodyPr>
          <a:lstStyle/>
          <a:p>
            <a:pPr algn="ctr"/>
            <a:r>
              <a:rPr lang="en-US" dirty="0"/>
              <a:t>Supporting Variables</a:t>
            </a:r>
          </a:p>
        </p:txBody>
      </p:sp>
      <p:sp>
        <p:nvSpPr>
          <p:cNvPr id="46" name="TextBox 45">
            <a:extLst>
              <a:ext uri="{FF2B5EF4-FFF2-40B4-BE49-F238E27FC236}">
                <a16:creationId xmlns:a16="http://schemas.microsoft.com/office/drawing/2014/main" id="{965689EB-518C-3B46-91C5-A0605BB17BEF}"/>
              </a:ext>
            </a:extLst>
          </p:cNvPr>
          <p:cNvSpPr txBox="1"/>
          <p:nvPr/>
        </p:nvSpPr>
        <p:spPr>
          <a:xfrm>
            <a:off x="4631311" y="1592178"/>
            <a:ext cx="1478333" cy="923330"/>
          </a:xfrm>
          <a:prstGeom prst="rect">
            <a:avLst/>
          </a:prstGeom>
          <a:noFill/>
          <a:ln>
            <a:solidFill>
              <a:schemeClr val="tx1"/>
            </a:solidFill>
          </a:ln>
        </p:spPr>
        <p:txBody>
          <a:bodyPr wrap="square" rtlCol="0">
            <a:spAutoFit/>
          </a:bodyPr>
          <a:lstStyle/>
          <a:p>
            <a:r>
              <a:rPr lang="en-US" dirty="0"/>
              <a:t>Sound Propagation Modeling</a:t>
            </a:r>
            <a:endParaRPr lang="en-US" b="1" dirty="0">
              <a:latin typeface="Calibri" panose="020F0502020204030204" pitchFamily="34" charset="0"/>
            </a:endParaRPr>
          </a:p>
        </p:txBody>
      </p:sp>
      <p:cxnSp>
        <p:nvCxnSpPr>
          <p:cNvPr id="73" name="Straight Arrow Connector 72">
            <a:extLst>
              <a:ext uri="{FF2B5EF4-FFF2-40B4-BE49-F238E27FC236}">
                <a16:creationId xmlns:a16="http://schemas.microsoft.com/office/drawing/2014/main" id="{75DEE32F-31AE-944B-8759-1004975135C7}"/>
              </a:ext>
            </a:extLst>
          </p:cNvPr>
          <p:cNvCxnSpPr>
            <a:cxnSpLocks/>
            <a:endCxn id="13" idx="1"/>
          </p:cNvCxnSpPr>
          <p:nvPr/>
        </p:nvCxnSpPr>
        <p:spPr>
          <a:xfrm flipV="1">
            <a:off x="2426289" y="4206885"/>
            <a:ext cx="1352692" cy="655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E19A81C-BA89-6343-AEC6-A9AA973C0BBA}"/>
              </a:ext>
            </a:extLst>
          </p:cNvPr>
          <p:cNvSpPr txBox="1"/>
          <p:nvPr/>
        </p:nvSpPr>
        <p:spPr>
          <a:xfrm>
            <a:off x="9283277" y="6075259"/>
            <a:ext cx="2749083" cy="646331"/>
          </a:xfrm>
          <a:prstGeom prst="rect">
            <a:avLst/>
          </a:prstGeom>
          <a:noFill/>
          <a:ln>
            <a:solidFill>
              <a:schemeClr val="tx1"/>
            </a:solidFill>
          </a:ln>
        </p:spPr>
        <p:txBody>
          <a:bodyPr wrap="square" rtlCol="0">
            <a:spAutoFit/>
          </a:bodyPr>
          <a:lstStyle/>
          <a:p>
            <a:r>
              <a:rPr lang="en-US" dirty="0"/>
              <a:t>Capacity Building &amp;</a:t>
            </a:r>
          </a:p>
          <a:p>
            <a:r>
              <a:rPr lang="en-US" dirty="0"/>
              <a:t>Technology Transfer</a:t>
            </a:r>
          </a:p>
        </p:txBody>
      </p:sp>
      <p:sp>
        <p:nvSpPr>
          <p:cNvPr id="60" name="Right Arrow 59">
            <a:extLst>
              <a:ext uri="{FF2B5EF4-FFF2-40B4-BE49-F238E27FC236}">
                <a16:creationId xmlns:a16="http://schemas.microsoft.com/office/drawing/2014/main" id="{B2CAA1A3-E22C-8147-8B3E-016A2D1E69BC}"/>
              </a:ext>
            </a:extLst>
          </p:cNvPr>
          <p:cNvSpPr/>
          <p:nvPr/>
        </p:nvSpPr>
        <p:spPr>
          <a:xfrm>
            <a:off x="7255324" y="3086593"/>
            <a:ext cx="1571097" cy="430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a:extLst>
              <a:ext uri="{FF2B5EF4-FFF2-40B4-BE49-F238E27FC236}">
                <a16:creationId xmlns:a16="http://schemas.microsoft.com/office/drawing/2014/main" id="{5EAB335C-C8EE-E952-440C-A829B27E3927}"/>
              </a:ext>
            </a:extLst>
          </p:cNvPr>
          <p:cNvSpPr/>
          <p:nvPr/>
        </p:nvSpPr>
        <p:spPr>
          <a:xfrm rot="5400000">
            <a:off x="1240200" y="1623103"/>
            <a:ext cx="436176" cy="124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5DFBCE7-3C5C-4096-16FE-A129CC5A30CA}"/>
              </a:ext>
            </a:extLst>
          </p:cNvPr>
          <p:cNvSpPr/>
          <p:nvPr/>
        </p:nvSpPr>
        <p:spPr>
          <a:xfrm rot="5400000">
            <a:off x="987443" y="4325832"/>
            <a:ext cx="870589" cy="170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Bracket 12">
            <a:extLst>
              <a:ext uri="{FF2B5EF4-FFF2-40B4-BE49-F238E27FC236}">
                <a16:creationId xmlns:a16="http://schemas.microsoft.com/office/drawing/2014/main" id="{FC4CCBB0-55E5-5E51-67BE-3F6C9467A8AA}"/>
              </a:ext>
            </a:extLst>
          </p:cNvPr>
          <p:cNvSpPr/>
          <p:nvPr/>
        </p:nvSpPr>
        <p:spPr>
          <a:xfrm>
            <a:off x="3778981" y="1601582"/>
            <a:ext cx="302709" cy="5210606"/>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91493EC8-A4DA-37F1-99E7-853177C3FE91}"/>
              </a:ext>
            </a:extLst>
          </p:cNvPr>
          <p:cNvSpPr txBox="1"/>
          <p:nvPr/>
        </p:nvSpPr>
        <p:spPr>
          <a:xfrm>
            <a:off x="7671675" y="2413645"/>
            <a:ext cx="358331" cy="707886"/>
          </a:xfrm>
          <a:prstGeom prst="rect">
            <a:avLst/>
          </a:prstGeom>
          <a:noFill/>
        </p:spPr>
        <p:txBody>
          <a:bodyPr wrap="square">
            <a:spAutoFit/>
          </a:bodyPr>
          <a:lstStyle/>
          <a:p>
            <a:r>
              <a:rPr lang="en-US" sz="4000" b="1" dirty="0">
                <a:solidFill>
                  <a:schemeClr val="accent1"/>
                </a:solidFill>
              </a:rPr>
              <a:t>?</a:t>
            </a:r>
          </a:p>
        </p:txBody>
      </p:sp>
    </p:spTree>
    <p:extLst>
      <p:ext uri="{BB962C8B-B14F-4D97-AF65-F5344CB8AC3E}">
        <p14:creationId xmlns:p14="http://schemas.microsoft.com/office/powerpoint/2010/main" val="898945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ata flow&#10;&#10;Description automatically generated with medium confidence">
            <a:extLst>
              <a:ext uri="{FF2B5EF4-FFF2-40B4-BE49-F238E27FC236}">
                <a16:creationId xmlns:a16="http://schemas.microsoft.com/office/drawing/2014/main" id="{C6B0CE06-BF53-4E11-4D77-817F88F2DF1C}"/>
              </a:ext>
            </a:extLst>
          </p:cNvPr>
          <p:cNvPicPr>
            <a:picLocks noChangeAspect="1"/>
          </p:cNvPicPr>
          <p:nvPr/>
        </p:nvPicPr>
        <p:blipFill>
          <a:blip r:embed="rId2"/>
          <a:stretch>
            <a:fillRect/>
          </a:stretch>
        </p:blipFill>
        <p:spPr>
          <a:xfrm>
            <a:off x="1273629" y="172771"/>
            <a:ext cx="9829800" cy="6607582"/>
          </a:xfrm>
          <a:prstGeom prst="rect">
            <a:avLst/>
          </a:prstGeom>
        </p:spPr>
      </p:pic>
    </p:spTree>
    <p:extLst>
      <p:ext uri="{BB962C8B-B14F-4D97-AF65-F5344CB8AC3E}">
        <p14:creationId xmlns:p14="http://schemas.microsoft.com/office/powerpoint/2010/main" val="2201481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C557-9D90-505C-0A18-8A41DCC57BDD}"/>
              </a:ext>
            </a:extLst>
          </p:cNvPr>
          <p:cNvSpPr>
            <a:spLocks noGrp="1"/>
          </p:cNvSpPr>
          <p:nvPr>
            <p:ph type="title"/>
          </p:nvPr>
        </p:nvSpPr>
        <p:spPr>
          <a:xfrm>
            <a:off x="674077" y="96212"/>
            <a:ext cx="10849708" cy="1325563"/>
          </a:xfrm>
        </p:spPr>
        <p:txBody>
          <a:bodyPr/>
          <a:lstStyle/>
          <a:p>
            <a:pPr algn="ctr"/>
            <a:r>
              <a:rPr lang="en-US" b="1" dirty="0"/>
              <a:t>FRAMEWORK FOR OCEAN OBSERVING</a:t>
            </a:r>
          </a:p>
        </p:txBody>
      </p:sp>
      <p:sp>
        <p:nvSpPr>
          <p:cNvPr id="4" name="Oval 3">
            <a:extLst>
              <a:ext uri="{FF2B5EF4-FFF2-40B4-BE49-F238E27FC236}">
                <a16:creationId xmlns:a16="http://schemas.microsoft.com/office/drawing/2014/main" id="{99BE6587-F936-AB6A-2C8D-5B1DCBC59059}"/>
              </a:ext>
            </a:extLst>
          </p:cNvPr>
          <p:cNvSpPr/>
          <p:nvPr/>
        </p:nvSpPr>
        <p:spPr>
          <a:xfrm>
            <a:off x="1546606" y="1950485"/>
            <a:ext cx="2368062" cy="11136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4020202020204" pitchFamily="34" charset="0"/>
                <a:cs typeface="Arial Narrow" panose="020B0604020202020204" pitchFamily="34" charset="0"/>
              </a:rPr>
              <a:t>DECISION GUIDANCE</a:t>
            </a:r>
          </a:p>
        </p:txBody>
      </p:sp>
      <p:sp>
        <p:nvSpPr>
          <p:cNvPr id="5" name="Oval 4">
            <a:extLst>
              <a:ext uri="{FF2B5EF4-FFF2-40B4-BE49-F238E27FC236}">
                <a16:creationId xmlns:a16="http://schemas.microsoft.com/office/drawing/2014/main" id="{4E526BE0-EE3E-917D-64AA-510C6CD4BE8E}"/>
              </a:ext>
            </a:extLst>
          </p:cNvPr>
          <p:cNvSpPr/>
          <p:nvPr/>
        </p:nvSpPr>
        <p:spPr>
          <a:xfrm>
            <a:off x="460130" y="3429000"/>
            <a:ext cx="2564424" cy="12431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4020202020204" pitchFamily="34" charset="0"/>
                <a:cs typeface="Arial Narrow" panose="020B0604020202020204" pitchFamily="34" charset="0"/>
              </a:rPr>
              <a:t>INFORMATION PRODUCTS AND SERVICES</a:t>
            </a:r>
          </a:p>
        </p:txBody>
      </p:sp>
      <p:sp>
        <p:nvSpPr>
          <p:cNvPr id="6" name="Oval 5">
            <a:extLst>
              <a:ext uri="{FF2B5EF4-FFF2-40B4-BE49-F238E27FC236}">
                <a16:creationId xmlns:a16="http://schemas.microsoft.com/office/drawing/2014/main" id="{60E43C47-F674-1E3B-966F-240C074AD946}"/>
              </a:ext>
            </a:extLst>
          </p:cNvPr>
          <p:cNvSpPr/>
          <p:nvPr/>
        </p:nvSpPr>
        <p:spPr>
          <a:xfrm>
            <a:off x="1735015" y="5115287"/>
            <a:ext cx="3417277" cy="13255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4020202020204" pitchFamily="34" charset="0"/>
                <a:cs typeface="Arial Narrow" panose="020B0604020202020204" pitchFamily="34" charset="0"/>
              </a:rPr>
              <a:t>DATA: INFRASTRUCTURE AND ASSEMBLY CENTERS</a:t>
            </a:r>
          </a:p>
        </p:txBody>
      </p:sp>
      <p:sp>
        <p:nvSpPr>
          <p:cNvPr id="7" name="Oval 6">
            <a:extLst>
              <a:ext uri="{FF2B5EF4-FFF2-40B4-BE49-F238E27FC236}">
                <a16:creationId xmlns:a16="http://schemas.microsoft.com/office/drawing/2014/main" id="{01266F58-098B-9017-0356-4A065B8E760E}"/>
              </a:ext>
            </a:extLst>
          </p:cNvPr>
          <p:cNvSpPr/>
          <p:nvPr/>
        </p:nvSpPr>
        <p:spPr>
          <a:xfrm>
            <a:off x="5709139" y="5117853"/>
            <a:ext cx="2754924" cy="15552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4020202020204" pitchFamily="34" charset="0"/>
                <a:cs typeface="Arial Narrow" panose="020B0604020202020204" pitchFamily="34" charset="0"/>
              </a:rPr>
              <a:t>OBSERVATIONS: PLATFORMS FACILITIES AND MAINTENANCE</a:t>
            </a:r>
          </a:p>
        </p:txBody>
      </p:sp>
      <p:sp>
        <p:nvSpPr>
          <p:cNvPr id="8" name="Oval 7">
            <a:extLst>
              <a:ext uri="{FF2B5EF4-FFF2-40B4-BE49-F238E27FC236}">
                <a16:creationId xmlns:a16="http://schemas.microsoft.com/office/drawing/2014/main" id="{49C7BD6A-F2D9-D328-70D4-49B6E9904889}"/>
              </a:ext>
            </a:extLst>
          </p:cNvPr>
          <p:cNvSpPr/>
          <p:nvPr/>
        </p:nvSpPr>
        <p:spPr>
          <a:xfrm>
            <a:off x="8353193" y="4001594"/>
            <a:ext cx="3065083" cy="13255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4020202020204" pitchFamily="34" charset="0"/>
                <a:cs typeface="Arial Narrow" panose="020B0604020202020204" pitchFamily="34" charset="0"/>
              </a:rPr>
              <a:t>HOW TO MEASURE: SENSORS AND SCALES</a:t>
            </a:r>
          </a:p>
        </p:txBody>
      </p:sp>
      <p:sp>
        <p:nvSpPr>
          <p:cNvPr id="9" name="Oval 8">
            <a:extLst>
              <a:ext uri="{FF2B5EF4-FFF2-40B4-BE49-F238E27FC236}">
                <a16:creationId xmlns:a16="http://schemas.microsoft.com/office/drawing/2014/main" id="{DC16776F-0A1B-669F-82C7-BC91F6361AE6}"/>
              </a:ext>
            </a:extLst>
          </p:cNvPr>
          <p:cNvSpPr/>
          <p:nvPr/>
        </p:nvSpPr>
        <p:spPr>
          <a:xfrm>
            <a:off x="7873161" y="2103439"/>
            <a:ext cx="3364522" cy="13255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4020202020204" pitchFamily="34" charset="0"/>
                <a:cs typeface="Arial Narrow" panose="020B0604020202020204" pitchFamily="34" charset="0"/>
              </a:rPr>
              <a:t>WHAT TO MEASURE: ESSENTIAL OCEAN VARIABLES</a:t>
            </a:r>
          </a:p>
        </p:txBody>
      </p:sp>
      <p:sp>
        <p:nvSpPr>
          <p:cNvPr id="10" name="Oval 9">
            <a:extLst>
              <a:ext uri="{FF2B5EF4-FFF2-40B4-BE49-F238E27FC236}">
                <a16:creationId xmlns:a16="http://schemas.microsoft.com/office/drawing/2014/main" id="{9AFF5579-04F4-2A4F-C528-E9936D38E8E1}"/>
              </a:ext>
            </a:extLst>
          </p:cNvPr>
          <p:cNvSpPr/>
          <p:nvPr/>
        </p:nvSpPr>
        <p:spPr>
          <a:xfrm>
            <a:off x="4630617" y="1581326"/>
            <a:ext cx="2368062" cy="11136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4020202020204" pitchFamily="34" charset="0"/>
                <a:cs typeface="Arial Narrow" panose="020B0604020202020204" pitchFamily="34" charset="0"/>
              </a:rPr>
              <a:t>SOCIETAL ISSUES</a:t>
            </a:r>
          </a:p>
        </p:txBody>
      </p:sp>
      <p:sp>
        <p:nvSpPr>
          <p:cNvPr id="11" name="Right Arrow 10">
            <a:extLst>
              <a:ext uri="{FF2B5EF4-FFF2-40B4-BE49-F238E27FC236}">
                <a16:creationId xmlns:a16="http://schemas.microsoft.com/office/drawing/2014/main" id="{578A8315-7E10-205D-0FAD-0E225C707BC1}"/>
              </a:ext>
            </a:extLst>
          </p:cNvPr>
          <p:cNvSpPr/>
          <p:nvPr/>
        </p:nvSpPr>
        <p:spPr>
          <a:xfrm rot="689274">
            <a:off x="6975278" y="2177615"/>
            <a:ext cx="1089330" cy="321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86A84555-1CA0-5D56-DD48-6837ECA7CB44}"/>
              </a:ext>
            </a:extLst>
          </p:cNvPr>
          <p:cNvSpPr/>
          <p:nvPr/>
        </p:nvSpPr>
        <p:spPr>
          <a:xfrm rot="21005835">
            <a:off x="2888391" y="3186018"/>
            <a:ext cx="5080610" cy="4342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GAPS??</a:t>
            </a:r>
          </a:p>
        </p:txBody>
      </p:sp>
      <p:sp>
        <p:nvSpPr>
          <p:cNvPr id="13" name="Right Arrow 12">
            <a:extLst>
              <a:ext uri="{FF2B5EF4-FFF2-40B4-BE49-F238E27FC236}">
                <a16:creationId xmlns:a16="http://schemas.microsoft.com/office/drawing/2014/main" id="{BDF676AC-DBB3-2841-78D5-5B439BB5FBCD}"/>
              </a:ext>
            </a:extLst>
          </p:cNvPr>
          <p:cNvSpPr/>
          <p:nvPr/>
        </p:nvSpPr>
        <p:spPr>
          <a:xfrm rot="17699762">
            <a:off x="1776718" y="3081399"/>
            <a:ext cx="517569" cy="321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A062E61-F743-D280-7022-CA331AB25E84}"/>
              </a:ext>
            </a:extLst>
          </p:cNvPr>
          <p:cNvSpPr/>
          <p:nvPr/>
        </p:nvSpPr>
        <p:spPr>
          <a:xfrm rot="5400000">
            <a:off x="9483128" y="3559047"/>
            <a:ext cx="581217" cy="321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2D8023A7-F77E-01F1-2AFE-098E5EF03871}"/>
              </a:ext>
            </a:extLst>
          </p:cNvPr>
          <p:cNvSpPr/>
          <p:nvPr/>
        </p:nvSpPr>
        <p:spPr>
          <a:xfrm rot="11195686">
            <a:off x="5152600" y="5684536"/>
            <a:ext cx="558872" cy="321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D3369ABB-B2C2-C334-10AD-9CB74E4369EC}"/>
              </a:ext>
            </a:extLst>
          </p:cNvPr>
          <p:cNvSpPr/>
          <p:nvPr/>
        </p:nvSpPr>
        <p:spPr>
          <a:xfrm rot="7995492">
            <a:off x="8018587" y="4992599"/>
            <a:ext cx="592871" cy="321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4A517256-5A87-86B3-3C70-05DDBDE9697E}"/>
              </a:ext>
            </a:extLst>
          </p:cNvPr>
          <p:cNvSpPr/>
          <p:nvPr/>
        </p:nvSpPr>
        <p:spPr>
          <a:xfrm rot="13827331">
            <a:off x="2257595" y="4731090"/>
            <a:ext cx="740151" cy="321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10E08628-2626-39CF-4808-650A614813C5}"/>
              </a:ext>
            </a:extLst>
          </p:cNvPr>
          <p:cNvSpPr/>
          <p:nvPr/>
        </p:nvSpPr>
        <p:spPr>
          <a:xfrm rot="20640531">
            <a:off x="3896052" y="2144945"/>
            <a:ext cx="746211" cy="321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44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ppt_x"/>
                                          </p:val>
                                        </p:tav>
                                        <p:tav tm="100000">
                                          <p:val>
                                            <p:strVal val="#ppt_x"/>
                                          </p:val>
                                        </p:tav>
                                      </p:tavLst>
                                    </p:anim>
                                    <p:anim calcmode="lin" valueType="num">
                                      <p:cBhvr additive="base">
                                        <p:cTn id="7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51ADE-E0C3-F849-AAA9-E3205345AFEB}"/>
              </a:ext>
            </a:extLst>
          </p:cNvPr>
          <p:cNvSpPr>
            <a:spLocks noGrp="1"/>
          </p:cNvSpPr>
          <p:nvPr>
            <p:ph type="title"/>
          </p:nvPr>
        </p:nvSpPr>
        <p:spPr>
          <a:xfrm>
            <a:off x="0" y="157307"/>
            <a:ext cx="12192000" cy="1325563"/>
          </a:xfrm>
        </p:spPr>
        <p:txBody>
          <a:bodyPr/>
          <a:lstStyle/>
          <a:p>
            <a:pPr algn="ctr"/>
            <a:r>
              <a:rPr lang="en-US" dirty="0"/>
              <a:t>Needs for Collecting, Standardizing, Archiving Open Access Data</a:t>
            </a:r>
          </a:p>
        </p:txBody>
      </p:sp>
      <p:sp>
        <p:nvSpPr>
          <p:cNvPr id="3" name="Content Placeholder 2">
            <a:extLst>
              <a:ext uri="{FF2B5EF4-FFF2-40B4-BE49-F238E27FC236}">
                <a16:creationId xmlns:a16="http://schemas.microsoft.com/office/drawing/2014/main" id="{17AD398B-85F0-174B-80C9-E3B24C10D694}"/>
              </a:ext>
            </a:extLst>
          </p:cNvPr>
          <p:cNvSpPr>
            <a:spLocks noGrp="1"/>
          </p:cNvSpPr>
          <p:nvPr>
            <p:ph idx="1"/>
          </p:nvPr>
        </p:nvSpPr>
        <p:spPr/>
        <p:txBody>
          <a:bodyPr>
            <a:normAutofit lnSpcReduction="10000"/>
          </a:bodyPr>
          <a:lstStyle/>
          <a:p>
            <a:r>
              <a:rPr lang="en-US" sz="3000" dirty="0"/>
              <a:t>Build capacity to improve access to ocean acoustic recording equipment and to design studies and interpret data</a:t>
            </a:r>
          </a:p>
          <a:p>
            <a:r>
              <a:rPr lang="en-US" sz="3000" dirty="0"/>
              <a:t>Standards for calibrating acoustic measurements are well established, but there is a need for cheap access to calibration facilities</a:t>
            </a:r>
          </a:p>
          <a:p>
            <a:r>
              <a:rPr lang="en-US" sz="3000" dirty="0"/>
              <a:t>Standards for analyzing noise data</a:t>
            </a:r>
          </a:p>
          <a:p>
            <a:r>
              <a:rPr lang="en-US" sz="3000" dirty="0"/>
              <a:t>Ocean acoustics generates large data sets. Data may increase in value with age.</a:t>
            </a:r>
          </a:p>
          <a:p>
            <a:r>
              <a:rPr lang="en-US" sz="3000" dirty="0"/>
              <a:t>Need for cheap sustainable long-term archive set up for open international access</a:t>
            </a:r>
          </a:p>
        </p:txBody>
      </p:sp>
    </p:spTree>
    <p:extLst>
      <p:ext uri="{BB962C8B-B14F-4D97-AF65-F5344CB8AC3E}">
        <p14:creationId xmlns:p14="http://schemas.microsoft.com/office/powerpoint/2010/main" val="3440573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B2FCA-2A36-8DC4-249C-E6BD7DEDC6DE}"/>
              </a:ext>
            </a:extLst>
          </p:cNvPr>
          <p:cNvSpPr>
            <a:spLocks noGrp="1"/>
          </p:cNvSpPr>
          <p:nvPr>
            <p:ph type="title"/>
          </p:nvPr>
        </p:nvSpPr>
        <p:spPr/>
        <p:txBody>
          <a:bodyPr/>
          <a:lstStyle/>
          <a:p>
            <a:r>
              <a:rPr lang="en-US" dirty="0"/>
              <a:t>Governance and Funding</a:t>
            </a:r>
          </a:p>
        </p:txBody>
      </p:sp>
      <p:sp>
        <p:nvSpPr>
          <p:cNvPr id="3" name="Content Placeholder 2">
            <a:extLst>
              <a:ext uri="{FF2B5EF4-FFF2-40B4-BE49-F238E27FC236}">
                <a16:creationId xmlns:a16="http://schemas.microsoft.com/office/drawing/2014/main" id="{14D2EE9B-3ADB-ACE7-49C4-FE10B0A578AB}"/>
              </a:ext>
            </a:extLst>
          </p:cNvPr>
          <p:cNvSpPr>
            <a:spLocks noGrp="1"/>
          </p:cNvSpPr>
          <p:nvPr>
            <p:ph idx="1"/>
          </p:nvPr>
        </p:nvSpPr>
        <p:spPr>
          <a:xfrm>
            <a:off x="838200" y="1825625"/>
            <a:ext cx="10169769" cy="4351338"/>
          </a:xfrm>
        </p:spPr>
        <p:txBody>
          <a:bodyPr/>
          <a:lstStyle/>
          <a:p>
            <a:r>
              <a:rPr lang="en-US" dirty="0"/>
              <a:t>Establish a coordination function for an international network of ocean acoustic sensors</a:t>
            </a:r>
          </a:p>
          <a:p>
            <a:r>
              <a:rPr lang="en-US" dirty="0"/>
              <a:t>Establish QA/QC function for ocean acoustic data and supporting variables </a:t>
            </a:r>
          </a:p>
          <a:p>
            <a:r>
              <a:rPr lang="en-US" dirty="0"/>
              <a:t>Coordinate and ensure long term sustainability of acoustic data records and derived data products (several strong national efforts underway)</a:t>
            </a:r>
          </a:p>
          <a:p>
            <a:r>
              <a:rPr lang="en-US" dirty="0"/>
              <a:t>Global capacity building and technology transfer </a:t>
            </a:r>
          </a:p>
        </p:txBody>
      </p:sp>
    </p:spTree>
    <p:extLst>
      <p:ext uri="{BB962C8B-B14F-4D97-AF65-F5344CB8AC3E}">
        <p14:creationId xmlns:p14="http://schemas.microsoft.com/office/powerpoint/2010/main" val="4034911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wave&#10;&#10;Description automatically generated">
            <a:extLst>
              <a:ext uri="{FF2B5EF4-FFF2-40B4-BE49-F238E27FC236}">
                <a16:creationId xmlns:a16="http://schemas.microsoft.com/office/drawing/2014/main" id="{9A8443A7-D4E4-DA28-950B-0231BE9601D7}"/>
              </a:ext>
            </a:extLst>
          </p:cNvPr>
          <p:cNvPicPr>
            <a:picLocks noGrp="1" noChangeAspect="1"/>
          </p:cNvPicPr>
          <p:nvPr>
            <p:ph idx="1"/>
          </p:nvPr>
        </p:nvPicPr>
        <p:blipFill>
          <a:blip r:embed="rId2"/>
          <a:stretch>
            <a:fillRect/>
          </a:stretch>
        </p:blipFill>
        <p:spPr>
          <a:xfrm>
            <a:off x="0" y="0"/>
            <a:ext cx="12192000" cy="4064000"/>
          </a:xfrm>
        </p:spPr>
      </p:pic>
      <p:sp>
        <p:nvSpPr>
          <p:cNvPr id="2" name="Title 1">
            <a:extLst>
              <a:ext uri="{FF2B5EF4-FFF2-40B4-BE49-F238E27FC236}">
                <a16:creationId xmlns:a16="http://schemas.microsoft.com/office/drawing/2014/main" id="{D8A70593-CFC7-B9EA-00F0-51B3F7513DF0}"/>
              </a:ext>
            </a:extLst>
          </p:cNvPr>
          <p:cNvSpPr>
            <a:spLocks noGrp="1"/>
          </p:cNvSpPr>
          <p:nvPr>
            <p:ph type="title"/>
          </p:nvPr>
        </p:nvSpPr>
        <p:spPr>
          <a:xfrm>
            <a:off x="1540329" y="4064000"/>
            <a:ext cx="10515600" cy="1325563"/>
          </a:xfrm>
        </p:spPr>
        <p:txBody>
          <a:bodyPr/>
          <a:lstStyle/>
          <a:p>
            <a:r>
              <a:rPr lang="en-US" dirty="0"/>
              <a:t>https://</a:t>
            </a:r>
            <a:r>
              <a:rPr lang="en-US" dirty="0" err="1"/>
              <a:t>zenodo.org</a:t>
            </a:r>
            <a:r>
              <a:rPr lang="en-US" dirty="0"/>
              <a:t>/records/10067187</a:t>
            </a:r>
          </a:p>
        </p:txBody>
      </p:sp>
      <p:sp>
        <p:nvSpPr>
          <p:cNvPr id="8" name="TextBox 7">
            <a:extLst>
              <a:ext uri="{FF2B5EF4-FFF2-40B4-BE49-F238E27FC236}">
                <a16:creationId xmlns:a16="http://schemas.microsoft.com/office/drawing/2014/main" id="{42706504-C707-7EA2-2DA2-2BA9A4B6797B}"/>
              </a:ext>
            </a:extLst>
          </p:cNvPr>
          <p:cNvSpPr txBox="1"/>
          <p:nvPr/>
        </p:nvSpPr>
        <p:spPr>
          <a:xfrm>
            <a:off x="266798" y="5261352"/>
            <a:ext cx="11789131" cy="1754326"/>
          </a:xfrm>
          <a:prstGeom prst="rect">
            <a:avLst/>
          </a:prstGeom>
          <a:noFill/>
        </p:spPr>
        <p:txBody>
          <a:bodyPr wrap="square" rtlCol="0">
            <a:spAutoFit/>
          </a:bodyPr>
          <a:lstStyle/>
          <a:p>
            <a:pPr algn="l"/>
            <a:r>
              <a:rPr lang="en-US" b="0" i="0" u="none" strike="noStrike" dirty="0">
                <a:effectLst/>
                <a:latin typeface="Arial" panose="020B0604020202020204" pitchFamily="34" charset="0"/>
              </a:rPr>
              <a:t>This document should be cited as: Tyack, P.L., Akamatsu, T., </a:t>
            </a:r>
            <a:r>
              <a:rPr lang="en-US" b="0" i="0" u="none" strike="noStrike" dirty="0" err="1">
                <a:effectLst/>
                <a:latin typeface="Arial" panose="020B0604020202020204" pitchFamily="34" charset="0"/>
              </a:rPr>
              <a:t>Boebel</a:t>
            </a:r>
            <a:r>
              <a:rPr lang="en-US" b="0" i="0" u="none" strike="noStrike" dirty="0">
                <a:effectLst/>
                <a:latin typeface="Arial" panose="020B0604020202020204" pitchFamily="34" charset="0"/>
              </a:rPr>
              <a:t>, O., </a:t>
            </a:r>
            <a:r>
              <a:rPr lang="en-US" b="0" i="0" u="none" strike="noStrike" dirty="0" err="1">
                <a:effectLst/>
                <a:latin typeface="Arial" panose="020B0604020202020204" pitchFamily="34" charset="0"/>
              </a:rPr>
              <a:t>Chapuis</a:t>
            </a:r>
            <a:r>
              <a:rPr lang="en-US" b="0" i="0" u="none" strike="noStrike" dirty="0">
                <a:effectLst/>
                <a:latin typeface="Arial" panose="020B0604020202020204" pitchFamily="34" charset="0"/>
              </a:rPr>
              <a:t>, L., </a:t>
            </a:r>
            <a:r>
              <a:rPr lang="en-US" b="0" i="0" u="none" strike="noStrike" dirty="0" err="1">
                <a:effectLst/>
                <a:latin typeface="Arial" panose="020B0604020202020204" pitchFamily="34" charset="0"/>
              </a:rPr>
              <a:t>Debusschere</a:t>
            </a:r>
            <a:r>
              <a:rPr lang="en-US" b="0" i="0" u="none" strike="noStrike" dirty="0">
                <a:effectLst/>
                <a:latin typeface="Arial" panose="020B0604020202020204" pitchFamily="34" charset="0"/>
              </a:rPr>
              <a:t>, E., de Jong, C., </a:t>
            </a:r>
            <a:r>
              <a:rPr lang="en-US" b="0" i="0" u="none" strike="noStrike" dirty="0" err="1">
                <a:effectLst/>
                <a:latin typeface="Arial" panose="020B0604020202020204" pitchFamily="34" charset="0"/>
              </a:rPr>
              <a:t>Erbe</a:t>
            </a:r>
            <a:r>
              <a:rPr lang="en-US" b="0" i="0" u="none" strike="noStrike" dirty="0">
                <a:effectLst/>
                <a:latin typeface="Arial" panose="020B0604020202020204" pitchFamily="34" charset="0"/>
              </a:rPr>
              <a:t>, C., Evans, K. </a:t>
            </a:r>
            <a:r>
              <a:rPr lang="en-US" b="0" i="0" u="none" strike="noStrike" dirty="0" err="1">
                <a:effectLst/>
                <a:latin typeface="Arial" panose="020B0604020202020204" pitchFamily="34" charset="0"/>
              </a:rPr>
              <a:t>Gedamke</a:t>
            </a:r>
            <a:r>
              <a:rPr lang="en-US" b="0" i="0" u="none" strike="noStrike" dirty="0">
                <a:effectLst/>
                <a:latin typeface="Arial" panose="020B0604020202020204" pitchFamily="34" charset="0"/>
              </a:rPr>
              <a:t>. J., Gridley, T., </a:t>
            </a:r>
            <a:r>
              <a:rPr lang="en-US" b="0" i="0" u="none" strike="noStrike" dirty="0" err="1">
                <a:effectLst/>
                <a:latin typeface="Arial" panose="020B0604020202020204" pitchFamily="34" charset="0"/>
              </a:rPr>
              <a:t>Haralabus</a:t>
            </a:r>
            <a:r>
              <a:rPr lang="en-US" b="0" i="0" u="none" strike="noStrike" dirty="0">
                <a:effectLst/>
                <a:latin typeface="Arial" panose="020B0604020202020204" pitchFamily="34" charset="0"/>
              </a:rPr>
              <a:t>, G., Jenkins, R., Miksis-</a:t>
            </a:r>
            <a:r>
              <a:rPr lang="en-US" b="0" i="0" u="none" strike="noStrike" dirty="0" err="1">
                <a:effectLst/>
                <a:latin typeface="Arial" panose="020B0604020202020204" pitchFamily="34" charset="0"/>
              </a:rPr>
              <a:t>Olds</a:t>
            </a:r>
            <a:r>
              <a:rPr lang="en-US" b="0" i="0" u="none" strike="noStrike" dirty="0">
                <a:effectLst/>
                <a:latin typeface="Arial" panose="020B0604020202020204" pitchFamily="34" charset="0"/>
              </a:rPr>
              <a:t>, J., </a:t>
            </a:r>
            <a:r>
              <a:rPr lang="en-US" b="0" i="0" u="none" strike="noStrike" dirty="0" err="1">
                <a:effectLst/>
                <a:latin typeface="Arial" panose="020B0604020202020204" pitchFamily="34" charset="0"/>
              </a:rPr>
              <a:t>Sagen</a:t>
            </a:r>
            <a:r>
              <a:rPr lang="en-US" b="0" i="0" u="none" strike="noStrike" dirty="0">
                <a:effectLst/>
                <a:latin typeface="Arial" panose="020B0604020202020204" pitchFamily="34" charset="0"/>
              </a:rPr>
              <a:t>, H., Thomsen, F., </a:t>
            </a:r>
            <a:r>
              <a:rPr lang="en-US" b="0" i="0" u="none" strike="noStrike" dirty="0" err="1">
                <a:effectLst/>
                <a:latin typeface="Arial" panose="020B0604020202020204" pitchFamily="34" charset="0"/>
              </a:rPr>
              <a:t>Thomisch</a:t>
            </a:r>
            <a:r>
              <a:rPr lang="en-US" b="0" i="0" u="none" strike="noStrike" dirty="0">
                <a:effectLst/>
                <a:latin typeface="Arial" panose="020B0604020202020204" pitchFamily="34" charset="0"/>
              </a:rPr>
              <a:t>, K., Urban, E. 2023. Ocean Sound Essential Ocean Variable Implementation Plan. International Quiet Ocean Experiment, Scientific Committee on Oceanic Research and Partnership for Observation of the Global Ocean, 87 pp. DOI: 10.5281/zenodo.1006718</a:t>
            </a:r>
          </a:p>
          <a:p>
            <a:endParaRPr lang="en-US" dirty="0"/>
          </a:p>
        </p:txBody>
      </p:sp>
    </p:spTree>
    <p:extLst>
      <p:ext uri="{BB962C8B-B14F-4D97-AF65-F5344CB8AC3E}">
        <p14:creationId xmlns:p14="http://schemas.microsoft.com/office/powerpoint/2010/main" val="244295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36C1-D857-02DF-FFAE-F9DD5E29C504}"/>
              </a:ext>
            </a:extLst>
          </p:cNvPr>
          <p:cNvSpPr>
            <a:spLocks noGrp="1"/>
          </p:cNvSpPr>
          <p:nvPr>
            <p:ph type="title"/>
          </p:nvPr>
        </p:nvSpPr>
        <p:spPr/>
        <p:txBody>
          <a:bodyPr>
            <a:normAutofit fontScale="90000"/>
          </a:bodyPr>
          <a:lstStyle/>
          <a:p>
            <a:r>
              <a:rPr lang="en-US" dirty="0">
                <a:solidFill>
                  <a:srgbClr val="0F497F"/>
                </a:solidFill>
                <a:effectLst/>
                <a:latin typeface="Helvetica" pitchFamily="2" charset="0"/>
              </a:rPr>
              <a:t>Proposed tasks to implement ocean acoustic observations for GOOS</a:t>
            </a:r>
            <a:br>
              <a:rPr lang="en-US" dirty="0">
                <a:solidFill>
                  <a:srgbClr val="0F497F"/>
                </a:solidFill>
                <a:effectLst/>
                <a:latin typeface="Helvetica" pitchFamily="2" charset="0"/>
              </a:rPr>
            </a:br>
            <a:endParaRPr lang="en-US" dirty="0"/>
          </a:p>
        </p:txBody>
      </p:sp>
      <p:sp>
        <p:nvSpPr>
          <p:cNvPr id="3" name="Content Placeholder 2">
            <a:extLst>
              <a:ext uri="{FF2B5EF4-FFF2-40B4-BE49-F238E27FC236}">
                <a16:creationId xmlns:a16="http://schemas.microsoft.com/office/drawing/2014/main" id="{9CE5C003-9636-F797-6D2A-0DBC6BD719E4}"/>
              </a:ext>
            </a:extLst>
          </p:cNvPr>
          <p:cNvSpPr>
            <a:spLocks noGrp="1"/>
          </p:cNvSpPr>
          <p:nvPr>
            <p:ph idx="1"/>
          </p:nvPr>
        </p:nvSpPr>
        <p:spPr>
          <a:xfrm>
            <a:off x="838200" y="1380148"/>
            <a:ext cx="10515600" cy="5477852"/>
          </a:xfrm>
        </p:spPr>
        <p:txBody>
          <a:bodyPr>
            <a:normAutofit fontScale="25000" lnSpcReduction="20000"/>
          </a:bodyPr>
          <a:lstStyle/>
          <a:p>
            <a:r>
              <a:rPr lang="en-US" sz="8000" dirty="0">
                <a:effectLst/>
                <a:latin typeface="Helvetica" pitchFamily="2" charset="0"/>
              </a:rPr>
              <a:t>Set up international coordination for observations from hydrophones and particle motion detectors</a:t>
            </a:r>
          </a:p>
          <a:p>
            <a:r>
              <a:rPr lang="en-US" sz="8000" dirty="0">
                <a:effectLst/>
                <a:latin typeface="Helvetica" pitchFamily="2" charset="0"/>
              </a:rPr>
              <a:t>Maintain the existing global set of hydrophones and particle motion detectors and historic ocean sound datasets</a:t>
            </a:r>
          </a:p>
          <a:p>
            <a:r>
              <a:rPr lang="en-US" sz="8000" dirty="0">
                <a:effectLst/>
                <a:latin typeface="Helvetica" pitchFamily="2" charset="0"/>
              </a:rPr>
              <a:t>Foster inclusion of particle motion sensors and their deployment systems where needed</a:t>
            </a:r>
          </a:p>
          <a:p>
            <a:r>
              <a:rPr lang="en-US" sz="8000" dirty="0">
                <a:effectLst/>
                <a:latin typeface="Helvetica" pitchFamily="2" charset="0"/>
              </a:rPr>
              <a:t>Review existing deployments of ocean acoustic sensors, identify gaps in coverage and propose how to mature them into a GOOS observation network</a:t>
            </a:r>
          </a:p>
          <a:p>
            <a:r>
              <a:rPr lang="en-US" sz="8000" dirty="0">
                <a:effectLst/>
                <a:latin typeface="Helvetica" pitchFamily="2" charset="0"/>
              </a:rPr>
              <a:t>Develop standards for GOOS-compatible underwater acoustic recording systems and explore adding acoustic sensors to existing GOOS networks</a:t>
            </a:r>
          </a:p>
          <a:p>
            <a:r>
              <a:rPr lang="en-US" sz="8000" dirty="0">
                <a:effectLst/>
                <a:latin typeface="Helvetica" pitchFamily="2" charset="0"/>
              </a:rPr>
              <a:t>Establish working group(s) on calibration, standardizing data analysis, and data management</a:t>
            </a:r>
          </a:p>
          <a:p>
            <a:r>
              <a:rPr lang="en-US" sz="8000" dirty="0">
                <a:effectLst/>
                <a:latin typeface="Helvetica" pitchFamily="2" charset="0"/>
              </a:rPr>
              <a:t>Develop standardized open-access databases of ocean sound produced by known human, biotic, and abiotic sources</a:t>
            </a:r>
          </a:p>
          <a:p>
            <a:r>
              <a:rPr lang="en-US" sz="8000" dirty="0">
                <a:effectLst/>
                <a:latin typeface="Helvetica" pitchFamily="2" charset="0"/>
              </a:rPr>
              <a:t>Develop low-cost underwater acoustic measurement and recording systems for educational and citizen science applications</a:t>
            </a:r>
          </a:p>
          <a:p>
            <a:r>
              <a:rPr lang="en-US" sz="8000" dirty="0">
                <a:effectLst/>
                <a:latin typeface="Helvetica" pitchFamily="2" charset="0"/>
              </a:rPr>
              <a:t>Engage with industry and regulators along with ocean acoustic modelers to develop hindcast, nowcast and forecast ocean soundscape scenarios</a:t>
            </a:r>
          </a:p>
          <a:p>
            <a:r>
              <a:rPr lang="en-US" sz="8000" dirty="0">
                <a:effectLst/>
                <a:latin typeface="Helvetica" pitchFamily="2" charset="0"/>
              </a:rPr>
              <a:t>Reach out to policymakers, industry representatives, the media, and other stakeholders</a:t>
            </a:r>
          </a:p>
          <a:p>
            <a:r>
              <a:rPr lang="en-US" sz="8000" dirty="0">
                <a:effectLst/>
                <a:latin typeface="Helvetica" pitchFamily="2" charset="0"/>
              </a:rPr>
              <a:t>Develop a self-sustaining observation network for the Ocean Sound EOV</a:t>
            </a:r>
          </a:p>
          <a:p>
            <a:endParaRPr lang="en-US" dirty="0"/>
          </a:p>
        </p:txBody>
      </p:sp>
    </p:spTree>
    <p:extLst>
      <p:ext uri="{BB962C8B-B14F-4D97-AF65-F5344CB8AC3E}">
        <p14:creationId xmlns:p14="http://schemas.microsoft.com/office/powerpoint/2010/main" val="3223822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9266-1217-5148-9AC9-0CC95AC65124}"/>
              </a:ext>
            </a:extLst>
          </p:cNvPr>
          <p:cNvSpPr>
            <a:spLocks noGrp="1"/>
          </p:cNvSpPr>
          <p:nvPr>
            <p:ph type="title"/>
          </p:nvPr>
        </p:nvSpPr>
        <p:spPr/>
        <p:txBody>
          <a:bodyPr/>
          <a:lstStyle/>
          <a:p>
            <a:r>
              <a:rPr lang="en-US" b="1" dirty="0"/>
              <a:t>Acoustic Measurement of Ocean Biodiversity</a:t>
            </a:r>
            <a:endParaRPr lang="en-US" dirty="0"/>
          </a:p>
        </p:txBody>
      </p:sp>
      <p:sp>
        <p:nvSpPr>
          <p:cNvPr id="3" name="Content Placeholder 2">
            <a:extLst>
              <a:ext uri="{FF2B5EF4-FFF2-40B4-BE49-F238E27FC236}">
                <a16:creationId xmlns:a16="http://schemas.microsoft.com/office/drawing/2014/main" id="{D80808D4-03CA-F542-9E51-DDBFAF23E645}"/>
              </a:ext>
            </a:extLst>
          </p:cNvPr>
          <p:cNvSpPr>
            <a:spLocks noGrp="1"/>
          </p:cNvSpPr>
          <p:nvPr>
            <p:ph idx="1"/>
          </p:nvPr>
        </p:nvSpPr>
        <p:spPr/>
        <p:txBody>
          <a:bodyPr>
            <a:normAutofit fontScale="70000" lnSpcReduction="20000"/>
          </a:bodyPr>
          <a:lstStyle/>
          <a:p>
            <a:pPr marL="0" indent="0">
              <a:buNone/>
            </a:pPr>
            <a:r>
              <a:rPr lang="en-US" dirty="0"/>
              <a:t>The primary IQOE effort on this is</a:t>
            </a:r>
          </a:p>
          <a:p>
            <a:r>
              <a:rPr lang="en-US" dirty="0"/>
              <a:t>Mooney, T.A., L. Di </a:t>
            </a:r>
            <a:r>
              <a:rPr lang="en-US" dirty="0" err="1"/>
              <a:t>Iorio</a:t>
            </a:r>
            <a:r>
              <a:rPr lang="en-US" dirty="0"/>
              <a:t>, M. Lammers, T-H. Lin, S. </a:t>
            </a:r>
            <a:r>
              <a:rPr lang="en-US" dirty="0" err="1"/>
              <a:t>Nedelec</a:t>
            </a:r>
            <a:r>
              <a:rPr lang="en-US" dirty="0"/>
              <a:t>, M. Parsons, C. Radford, E. Urban, and J. Stanley. 2020 Listening forward: approaching marine biodiversity assessments using acoustic methods</a:t>
            </a:r>
            <a:r>
              <a:rPr lang="en-US" i="1" dirty="0"/>
              <a:t>. R. Soc. Open Sci.</a:t>
            </a:r>
            <a:r>
              <a:rPr lang="en-US" dirty="0"/>
              <a:t> 7:201287. </a:t>
            </a:r>
            <a:r>
              <a:rPr lang="en-US" dirty="0">
                <a:hlinkClick r:id="rId2"/>
              </a:rPr>
              <a:t>http://dx.doi.org/10.1098/rsos.201287</a:t>
            </a:r>
            <a:endParaRPr lang="en-US" dirty="0"/>
          </a:p>
          <a:p>
            <a:pPr marL="0" indent="0">
              <a:buNone/>
            </a:pPr>
            <a:r>
              <a:rPr lang="en-US" dirty="0"/>
              <a:t>Who state the following points:</a:t>
            </a:r>
          </a:p>
          <a:p>
            <a:r>
              <a:rPr lang="en-US" dirty="0"/>
              <a:t>Conventional marine survey methods, such as visual and photographic/video surveys, are largely adapted from traditional terrestrial methods, yet they allow for only intermittent assessments of biodiversity and are only achievable when sites can be accessed (due to weather, depth and remoteness) and conditions are amenable to visual observation</a:t>
            </a:r>
          </a:p>
          <a:p>
            <a:r>
              <a:rPr lang="en-US" dirty="0"/>
              <a:t>Acoustic diversity metrics: when species’ acoustic signals have distinct characteristics, such as frequency ( pitch), amplitude, duration and repetition rate, this specificity can allow for discrimination of species, sex and </a:t>
            </a:r>
            <a:r>
              <a:rPr lang="en-US" dirty="0" err="1"/>
              <a:t>behaviours</a:t>
            </a:r>
            <a:r>
              <a:rPr lang="en-US" dirty="0"/>
              <a:t>.</a:t>
            </a:r>
          </a:p>
          <a:p>
            <a:r>
              <a:rPr lang="en-US" dirty="0"/>
              <a:t>Some terrestrial studies suggest soundscape complexity increases with species richness</a:t>
            </a:r>
          </a:p>
          <a:p>
            <a:r>
              <a:rPr lang="en-US" dirty="0"/>
              <a:t>But “no clear methods seem successful to extract biodiversity data from marine acoustic recordings, and applications of even an array of (terrestrial) acoustic diversity indices seem ineffective”</a:t>
            </a:r>
          </a:p>
          <a:p>
            <a:endParaRPr lang="en-US" dirty="0"/>
          </a:p>
          <a:p>
            <a:endParaRPr lang="en-US" dirty="0"/>
          </a:p>
          <a:p>
            <a:endParaRPr lang="en-US" dirty="0"/>
          </a:p>
        </p:txBody>
      </p:sp>
    </p:spTree>
    <p:extLst>
      <p:ext uri="{BB962C8B-B14F-4D97-AF65-F5344CB8AC3E}">
        <p14:creationId xmlns:p14="http://schemas.microsoft.com/office/powerpoint/2010/main" val="2549640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E3934-D216-1B43-8CD3-FA21C1DEC88E}"/>
              </a:ext>
            </a:extLst>
          </p:cNvPr>
          <p:cNvSpPr>
            <a:spLocks noGrp="1"/>
          </p:cNvSpPr>
          <p:nvPr>
            <p:ph type="ctrTitle"/>
          </p:nvPr>
        </p:nvSpPr>
        <p:spPr>
          <a:xfrm>
            <a:off x="301487" y="307355"/>
            <a:ext cx="6735417" cy="2227124"/>
          </a:xfrm>
        </p:spPr>
        <p:txBody>
          <a:bodyPr>
            <a:normAutofit fontScale="90000"/>
          </a:bodyPr>
          <a:lstStyle/>
          <a:p>
            <a:r>
              <a:rPr lang="en-US" dirty="0"/>
              <a:t>Most Biodiversity Indices Require # </a:t>
            </a:r>
            <a:r>
              <a:rPr lang="en-US" dirty="0" err="1"/>
              <a:t>Indiv</a:t>
            </a:r>
            <a:r>
              <a:rPr lang="en-US" dirty="0"/>
              <a:t> of Each Species</a:t>
            </a:r>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CC61BA27-A5D2-D94E-A50F-7D35856B132D}"/>
                  </a:ext>
                </a:extLst>
              </p:cNvPr>
              <p:cNvGraphicFramePr>
                <a:graphicFrameLocks noGrp="1"/>
              </p:cNvGraphicFramePr>
              <p:nvPr/>
            </p:nvGraphicFramePr>
            <p:xfrm>
              <a:off x="854763" y="3293481"/>
              <a:ext cx="9544880" cy="3296920"/>
            </p:xfrm>
            <a:graphic>
              <a:graphicData uri="http://schemas.openxmlformats.org/drawingml/2006/table">
                <a:tbl>
                  <a:tblPr firstRow="1" bandRow="1">
                    <a:tableStyleId>{5C22544A-7EE6-4342-B048-85BDC9FD1C3A}</a:tableStyleId>
                  </a:tblPr>
                  <a:tblGrid>
                    <a:gridCol w="2386220">
                      <a:extLst>
                        <a:ext uri="{9D8B030D-6E8A-4147-A177-3AD203B41FA5}">
                          <a16:colId xmlns:a16="http://schemas.microsoft.com/office/drawing/2014/main" val="1693606056"/>
                        </a:ext>
                      </a:extLst>
                    </a:gridCol>
                    <a:gridCol w="3935067">
                      <a:extLst>
                        <a:ext uri="{9D8B030D-6E8A-4147-A177-3AD203B41FA5}">
                          <a16:colId xmlns:a16="http://schemas.microsoft.com/office/drawing/2014/main" val="1377864103"/>
                        </a:ext>
                      </a:extLst>
                    </a:gridCol>
                    <a:gridCol w="1729408">
                      <a:extLst>
                        <a:ext uri="{9D8B030D-6E8A-4147-A177-3AD203B41FA5}">
                          <a16:colId xmlns:a16="http://schemas.microsoft.com/office/drawing/2014/main" val="1021689046"/>
                        </a:ext>
                      </a:extLst>
                    </a:gridCol>
                    <a:gridCol w="1494185">
                      <a:extLst>
                        <a:ext uri="{9D8B030D-6E8A-4147-A177-3AD203B41FA5}">
                          <a16:colId xmlns:a16="http://schemas.microsoft.com/office/drawing/2014/main" val="1059479623"/>
                        </a:ext>
                      </a:extLst>
                    </a:gridCol>
                  </a:tblGrid>
                  <a:tr h="370840">
                    <a:tc>
                      <a:txBody>
                        <a:bodyPr/>
                        <a:lstStyle/>
                        <a:p>
                          <a:r>
                            <a:rPr lang="en-US" dirty="0"/>
                            <a:t>Name</a:t>
                          </a:r>
                        </a:p>
                      </a:txBody>
                      <a:tcPr/>
                    </a:tc>
                    <a:tc>
                      <a:txBody>
                        <a:bodyPr/>
                        <a:lstStyle/>
                        <a:p>
                          <a:r>
                            <a:rPr lang="en-US" dirty="0"/>
                            <a:t>Formula</a:t>
                          </a:r>
                        </a:p>
                      </a:txBody>
                      <a:tcPr/>
                    </a:tc>
                    <a:tc>
                      <a:txBody>
                        <a:bodyPr/>
                        <a:lstStyle/>
                        <a:p>
                          <a:pPr algn="ctr"/>
                          <a:r>
                            <a:rPr lang="en-US" dirty="0" err="1"/>
                            <a:t>Nindiv</a:t>
                          </a:r>
                          <a:endParaRPr lang="en-US" dirty="0"/>
                        </a:p>
                      </a:txBody>
                      <a:tcPr/>
                    </a:tc>
                    <a:tc>
                      <a:txBody>
                        <a:bodyPr/>
                        <a:lstStyle/>
                        <a:p>
                          <a:pPr algn="ctr"/>
                          <a:r>
                            <a:rPr lang="en-US" dirty="0" err="1"/>
                            <a:t>Nsp</a:t>
                          </a:r>
                          <a:endParaRPr lang="en-US" dirty="0"/>
                        </a:p>
                      </a:txBody>
                      <a:tcPr/>
                    </a:tc>
                    <a:extLst>
                      <a:ext uri="{0D108BD9-81ED-4DB2-BD59-A6C34878D82A}">
                        <a16:rowId xmlns:a16="http://schemas.microsoft.com/office/drawing/2014/main" val="4174730741"/>
                      </a:ext>
                    </a:extLst>
                  </a:tr>
                  <a:tr h="370840">
                    <a:tc>
                      <a:txBody>
                        <a:bodyPr/>
                        <a:lstStyle/>
                        <a:p>
                          <a:r>
                            <a:rPr lang="en-US" sz="2400" dirty="0"/>
                            <a:t>Species Richness</a:t>
                          </a:r>
                        </a:p>
                      </a:txBody>
                      <a:tcPr/>
                    </a:tc>
                    <a:tc>
                      <a:txBody>
                        <a:bodyPr/>
                        <a:lstStyle/>
                        <a:p>
                          <a:r>
                            <a:rPr lang="en-US" sz="2400" dirty="0" err="1"/>
                            <a:t>Nsp</a:t>
                          </a:r>
                          <a:endParaRPr lang="en-US" sz="2400" dirty="0"/>
                        </a:p>
                      </a:txBody>
                      <a:tcPr/>
                    </a:tc>
                    <a:tc>
                      <a:txBody>
                        <a:bodyPr/>
                        <a:lstStyle/>
                        <a:p>
                          <a:pPr algn="ctr"/>
                          <a:endParaRPr lang="en-US" sz="2400"/>
                        </a:p>
                      </a:txBody>
                      <a:tcPr/>
                    </a:tc>
                    <a:tc>
                      <a:txBody>
                        <a:bodyPr/>
                        <a:lstStyle/>
                        <a:p>
                          <a:pPr algn="ctr"/>
                          <a:r>
                            <a:rPr lang="en-US" sz="2400" dirty="0"/>
                            <a:t>x</a:t>
                          </a:r>
                        </a:p>
                      </a:txBody>
                      <a:tcPr/>
                    </a:tc>
                    <a:extLst>
                      <a:ext uri="{0D108BD9-81ED-4DB2-BD59-A6C34878D82A}">
                        <a16:rowId xmlns:a16="http://schemas.microsoft.com/office/drawing/2014/main" val="3250194594"/>
                      </a:ext>
                    </a:extLst>
                  </a:tr>
                  <a:tr h="370840">
                    <a:tc>
                      <a:txBody>
                        <a:bodyPr/>
                        <a:lstStyle/>
                        <a:p>
                          <a:r>
                            <a:rPr lang="en-US" sz="2400" dirty="0"/>
                            <a:t>Biodiversity</a:t>
                          </a:r>
                        </a:p>
                      </a:txBody>
                      <a:tcPr/>
                    </a:tc>
                    <a:tc>
                      <a:txBody>
                        <a:bodyPr/>
                        <a:lstStyle/>
                        <a:p>
                          <a:r>
                            <a:rPr lang="en-US" sz="2400" dirty="0" err="1"/>
                            <a:t>Nindiv</a:t>
                          </a:r>
                          <a:r>
                            <a:rPr lang="en-US" sz="2400" dirty="0"/>
                            <a:t>/</a:t>
                          </a:r>
                          <a:r>
                            <a:rPr lang="en-US" sz="2400" dirty="0" err="1"/>
                            <a:t>Nsp</a:t>
                          </a:r>
                          <a:endParaRPr lang="en-US" sz="2400" dirty="0"/>
                        </a:p>
                      </a:txBody>
                      <a:tcPr/>
                    </a:tc>
                    <a:tc>
                      <a:txBody>
                        <a:bodyPr/>
                        <a:lstStyle/>
                        <a:p>
                          <a:pPr algn="ctr"/>
                          <a:r>
                            <a:rPr lang="en-US" sz="2400" dirty="0"/>
                            <a:t>x</a:t>
                          </a:r>
                        </a:p>
                      </a:txBody>
                      <a:tcPr/>
                    </a:tc>
                    <a:tc>
                      <a:txBody>
                        <a:bodyPr/>
                        <a:lstStyle/>
                        <a:p>
                          <a:pPr algn="ctr"/>
                          <a:r>
                            <a:rPr lang="en-US" sz="2400" dirty="0"/>
                            <a:t>x</a:t>
                          </a:r>
                        </a:p>
                      </a:txBody>
                      <a:tcPr/>
                    </a:tc>
                    <a:extLst>
                      <a:ext uri="{0D108BD9-81ED-4DB2-BD59-A6C34878D82A}">
                        <a16:rowId xmlns:a16="http://schemas.microsoft.com/office/drawing/2014/main" val="2238506958"/>
                      </a:ext>
                    </a:extLst>
                  </a:tr>
                  <a:tr h="370840">
                    <a:tc>
                      <a:txBody>
                        <a:bodyPr/>
                        <a:lstStyle/>
                        <a:p>
                          <a:r>
                            <a:rPr lang="en-US" sz="2400" dirty="0"/>
                            <a:t>Shannon’s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nary>
                                <m:naryPr>
                                  <m:chr m:val="∑"/>
                                  <m:subHide m:val="on"/>
                                  <m:supHide m:val="on"/>
                                  <m:ctrlPr>
                                    <a:rPr lang="en-US" sz="2400" b="0" i="1" smtClean="0">
                                      <a:latin typeface="Cambria Math" panose="02040503050406030204" pitchFamily="18" charset="0"/>
                                    </a:rPr>
                                  </m:ctrlPr>
                                </m:naryPr>
                                <m:sub/>
                                <m:sup/>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𝑖</m:t>
                                      </m:r>
                                    </m:sub>
                                  </m:sSub>
                                </m:e>
                              </m:nary>
                            </m:oMath>
                          </a14:m>
                          <a:r>
                            <a:rPr lang="en-US" sz="2400" dirty="0"/>
                            <a:t>ln(</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𝑖</m:t>
                                  </m:r>
                                </m:sub>
                              </m:sSub>
                            </m:oMath>
                          </a14:m>
                          <a:r>
                            <a:rPr lang="en-US" sz="2400" dirty="0"/>
                            <a:t>) where p is proportion of </a:t>
                          </a:r>
                          <a:r>
                            <a:rPr lang="en-US" sz="2400" dirty="0" err="1"/>
                            <a:t>i</a:t>
                          </a:r>
                          <a:r>
                            <a:rPr lang="en-US" sz="2400" baseline="30000" dirty="0" err="1"/>
                            <a:t>th</a:t>
                          </a:r>
                          <a:r>
                            <a:rPr lang="en-US" sz="2400" dirty="0"/>
                            <a:t> species</a:t>
                          </a:r>
                        </a:p>
                      </a:txBody>
                      <a:tcPr/>
                    </a:tc>
                    <a:tc>
                      <a:txBody>
                        <a:bodyPr/>
                        <a:lstStyle/>
                        <a:p>
                          <a:pPr algn="ctr"/>
                          <a:r>
                            <a:rPr lang="en-US" sz="2400" dirty="0"/>
                            <a:t>x</a:t>
                          </a:r>
                        </a:p>
                      </a:txBody>
                      <a:tcPr/>
                    </a:tc>
                    <a:tc>
                      <a:txBody>
                        <a:bodyPr/>
                        <a:lstStyle/>
                        <a:p>
                          <a:pPr algn="ctr"/>
                          <a:r>
                            <a:rPr lang="en-US" sz="2400" dirty="0"/>
                            <a:t>x</a:t>
                          </a:r>
                        </a:p>
                      </a:txBody>
                      <a:tcPr/>
                    </a:tc>
                    <a:extLst>
                      <a:ext uri="{0D108BD9-81ED-4DB2-BD59-A6C34878D82A}">
                        <a16:rowId xmlns:a16="http://schemas.microsoft.com/office/drawing/2014/main" val="2874011742"/>
                      </a:ext>
                    </a:extLst>
                  </a:tr>
                  <a:tr h="370840">
                    <a:tc>
                      <a:txBody>
                        <a:bodyPr/>
                        <a:lstStyle/>
                        <a:p>
                          <a:r>
                            <a:rPr lang="en-US" sz="2400" dirty="0"/>
                            <a:t>Simpson’s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1-</a:t>
                          </a:r>
                          <a14:m>
                            <m:oMath xmlns:m="http://schemas.openxmlformats.org/officeDocument/2006/math">
                              <m:nary>
                                <m:naryPr>
                                  <m:chr m:val="∑"/>
                                  <m:subHide m:val="on"/>
                                  <m:supHide m:val="on"/>
                                  <m:ctrlPr>
                                    <a:rPr lang="en-US" sz="2400" i="1" smtClean="0">
                                      <a:latin typeface="Cambria Math" panose="02040503050406030204" pitchFamily="18" charset="0"/>
                                    </a:rPr>
                                  </m:ctrlPr>
                                </m:naryPr>
                                <m:sub/>
                                <m:sup/>
                                <m:e>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𝑁𝑖𝑛𝑑𝑖𝑣</m:t>
                                      </m:r>
                                    </m:e>
                                    <m:sub>
                                      <m:r>
                                        <a:rPr lang="en-US" sz="2400" b="0" i="1" smtClean="0">
                                          <a:latin typeface="Cambria Math" panose="02040503050406030204" pitchFamily="18" charset="0"/>
                                        </a:rPr>
                                        <m:t>𝑖</m:t>
                                      </m:r>
                                    </m:sub>
                                  </m:sSub>
                                </m:e>
                              </m:nary>
                            </m:oMath>
                          </a14:m>
                          <a:r>
                            <a:rPr lang="en-US" sz="2400" dirty="0"/>
                            <a:t>N)</a:t>
                          </a:r>
                          <a:r>
                            <a:rPr lang="en-US" sz="2400" baseline="30000" dirty="0"/>
                            <a:t>2</a:t>
                          </a:r>
                          <a:r>
                            <a:rPr lang="en-US" sz="2400" dirty="0"/>
                            <a:t> where </a:t>
                          </a:r>
                          <a:r>
                            <a:rPr lang="en-US" sz="2400" dirty="0" err="1"/>
                            <a:t>Nindiv</a:t>
                          </a:r>
                          <a:r>
                            <a:rPr lang="en-US" sz="2400" baseline="-25000" dirty="0" err="1"/>
                            <a:t>i</a:t>
                          </a:r>
                          <a:r>
                            <a:rPr lang="en-US" sz="2400" dirty="0"/>
                            <a:t> = # </a:t>
                          </a:r>
                          <a:r>
                            <a:rPr lang="en-US" sz="2400" dirty="0" err="1"/>
                            <a:t>indiv</a:t>
                          </a:r>
                          <a:r>
                            <a:rPr lang="en-US" sz="2400" dirty="0"/>
                            <a:t> of species </a:t>
                          </a:r>
                          <a:r>
                            <a:rPr lang="en-US" sz="2400" dirty="0" err="1"/>
                            <a:t>i</a:t>
                          </a:r>
                          <a:r>
                            <a:rPr lang="en-US" sz="2400" dirty="0"/>
                            <a:t> and N=total #</a:t>
                          </a:r>
                          <a:r>
                            <a:rPr lang="en-US" sz="2400" dirty="0" err="1"/>
                            <a:t>indiv</a:t>
                          </a:r>
                          <a:endParaRPr lang="en-US" sz="2400" baseline="30000" dirty="0"/>
                        </a:p>
                      </a:txBody>
                      <a:tcPr/>
                    </a:tc>
                    <a:tc>
                      <a:txBody>
                        <a:bodyPr/>
                        <a:lstStyle/>
                        <a:p>
                          <a:pPr algn="ctr"/>
                          <a:r>
                            <a:rPr lang="en-US" sz="2400" dirty="0"/>
                            <a:t>x</a:t>
                          </a:r>
                        </a:p>
                      </a:txBody>
                      <a:tcPr/>
                    </a:tc>
                    <a:tc>
                      <a:txBody>
                        <a:bodyPr/>
                        <a:lstStyle/>
                        <a:p>
                          <a:pPr algn="ctr"/>
                          <a:r>
                            <a:rPr lang="en-US" sz="2400" dirty="0"/>
                            <a:t>x</a:t>
                          </a:r>
                        </a:p>
                      </a:txBody>
                      <a:tcPr/>
                    </a:tc>
                    <a:extLst>
                      <a:ext uri="{0D108BD9-81ED-4DB2-BD59-A6C34878D82A}">
                        <a16:rowId xmlns:a16="http://schemas.microsoft.com/office/drawing/2014/main" val="2416764934"/>
                      </a:ext>
                    </a:extLst>
                  </a:tr>
                </a:tbl>
              </a:graphicData>
            </a:graphic>
          </p:graphicFrame>
        </mc:Choice>
        <mc:Fallback xmlns="">
          <p:graphicFrame>
            <p:nvGraphicFramePr>
              <p:cNvPr id="4" name="Table 4">
                <a:extLst>
                  <a:ext uri="{FF2B5EF4-FFF2-40B4-BE49-F238E27FC236}">
                    <a16:creationId xmlns:a16="http://schemas.microsoft.com/office/drawing/2014/main" id="{CC61BA27-A5D2-D94E-A50F-7D35856B132D}"/>
                  </a:ext>
                </a:extLst>
              </p:cNvPr>
              <p:cNvGraphicFramePr>
                <a:graphicFrameLocks noGrp="1"/>
              </p:cNvGraphicFramePr>
              <p:nvPr>
                <p:extLst>
                  <p:ext uri="{D42A27DB-BD31-4B8C-83A1-F6EECF244321}">
                    <p14:modId xmlns:p14="http://schemas.microsoft.com/office/powerpoint/2010/main" val="3718515402"/>
                  </p:ext>
                </p:extLst>
              </p:nvPr>
            </p:nvGraphicFramePr>
            <p:xfrm>
              <a:off x="854763" y="3293481"/>
              <a:ext cx="9544880" cy="3296920"/>
            </p:xfrm>
            <a:graphic>
              <a:graphicData uri="http://schemas.openxmlformats.org/drawingml/2006/table">
                <a:tbl>
                  <a:tblPr firstRow="1" bandRow="1">
                    <a:tableStyleId>{5C22544A-7EE6-4342-B048-85BDC9FD1C3A}</a:tableStyleId>
                  </a:tblPr>
                  <a:tblGrid>
                    <a:gridCol w="2386220">
                      <a:extLst>
                        <a:ext uri="{9D8B030D-6E8A-4147-A177-3AD203B41FA5}">
                          <a16:colId xmlns:a16="http://schemas.microsoft.com/office/drawing/2014/main" val="1693606056"/>
                        </a:ext>
                      </a:extLst>
                    </a:gridCol>
                    <a:gridCol w="3935067">
                      <a:extLst>
                        <a:ext uri="{9D8B030D-6E8A-4147-A177-3AD203B41FA5}">
                          <a16:colId xmlns:a16="http://schemas.microsoft.com/office/drawing/2014/main" val="1377864103"/>
                        </a:ext>
                      </a:extLst>
                    </a:gridCol>
                    <a:gridCol w="1729408">
                      <a:extLst>
                        <a:ext uri="{9D8B030D-6E8A-4147-A177-3AD203B41FA5}">
                          <a16:colId xmlns:a16="http://schemas.microsoft.com/office/drawing/2014/main" val="1021689046"/>
                        </a:ext>
                      </a:extLst>
                    </a:gridCol>
                    <a:gridCol w="1494185">
                      <a:extLst>
                        <a:ext uri="{9D8B030D-6E8A-4147-A177-3AD203B41FA5}">
                          <a16:colId xmlns:a16="http://schemas.microsoft.com/office/drawing/2014/main" val="1059479623"/>
                        </a:ext>
                      </a:extLst>
                    </a:gridCol>
                  </a:tblGrid>
                  <a:tr h="370840">
                    <a:tc>
                      <a:txBody>
                        <a:bodyPr/>
                        <a:lstStyle/>
                        <a:p>
                          <a:r>
                            <a:rPr lang="en-US" dirty="0"/>
                            <a:t>Name</a:t>
                          </a:r>
                        </a:p>
                      </a:txBody>
                      <a:tcPr/>
                    </a:tc>
                    <a:tc>
                      <a:txBody>
                        <a:bodyPr/>
                        <a:lstStyle/>
                        <a:p>
                          <a:r>
                            <a:rPr lang="en-US" dirty="0"/>
                            <a:t>Formula</a:t>
                          </a:r>
                        </a:p>
                      </a:txBody>
                      <a:tcPr/>
                    </a:tc>
                    <a:tc>
                      <a:txBody>
                        <a:bodyPr/>
                        <a:lstStyle/>
                        <a:p>
                          <a:pPr algn="ctr"/>
                          <a:r>
                            <a:rPr lang="en-US" dirty="0" err="1"/>
                            <a:t>Nindiv</a:t>
                          </a:r>
                          <a:endParaRPr lang="en-US" dirty="0"/>
                        </a:p>
                      </a:txBody>
                      <a:tcPr/>
                    </a:tc>
                    <a:tc>
                      <a:txBody>
                        <a:bodyPr/>
                        <a:lstStyle/>
                        <a:p>
                          <a:pPr algn="ctr"/>
                          <a:r>
                            <a:rPr lang="en-US" dirty="0" err="1"/>
                            <a:t>Nsp</a:t>
                          </a:r>
                          <a:endParaRPr lang="en-US" dirty="0"/>
                        </a:p>
                      </a:txBody>
                      <a:tcPr/>
                    </a:tc>
                    <a:extLst>
                      <a:ext uri="{0D108BD9-81ED-4DB2-BD59-A6C34878D82A}">
                        <a16:rowId xmlns:a16="http://schemas.microsoft.com/office/drawing/2014/main" val="4174730741"/>
                      </a:ext>
                    </a:extLst>
                  </a:tr>
                  <a:tr h="457200">
                    <a:tc>
                      <a:txBody>
                        <a:bodyPr/>
                        <a:lstStyle/>
                        <a:p>
                          <a:r>
                            <a:rPr lang="en-US" sz="2400" dirty="0"/>
                            <a:t>Species Richness</a:t>
                          </a:r>
                        </a:p>
                      </a:txBody>
                      <a:tcPr/>
                    </a:tc>
                    <a:tc>
                      <a:txBody>
                        <a:bodyPr/>
                        <a:lstStyle/>
                        <a:p>
                          <a:r>
                            <a:rPr lang="en-US" sz="2400" dirty="0" err="1"/>
                            <a:t>Nsp</a:t>
                          </a:r>
                          <a:endParaRPr lang="en-US" sz="2400" dirty="0"/>
                        </a:p>
                      </a:txBody>
                      <a:tcPr/>
                    </a:tc>
                    <a:tc>
                      <a:txBody>
                        <a:bodyPr/>
                        <a:lstStyle/>
                        <a:p>
                          <a:pPr algn="ctr"/>
                          <a:endParaRPr lang="en-US" sz="2400"/>
                        </a:p>
                      </a:txBody>
                      <a:tcPr/>
                    </a:tc>
                    <a:tc>
                      <a:txBody>
                        <a:bodyPr/>
                        <a:lstStyle/>
                        <a:p>
                          <a:pPr algn="ctr"/>
                          <a:r>
                            <a:rPr lang="en-US" sz="2400" dirty="0"/>
                            <a:t>x</a:t>
                          </a:r>
                        </a:p>
                      </a:txBody>
                      <a:tcPr/>
                    </a:tc>
                    <a:extLst>
                      <a:ext uri="{0D108BD9-81ED-4DB2-BD59-A6C34878D82A}">
                        <a16:rowId xmlns:a16="http://schemas.microsoft.com/office/drawing/2014/main" val="3250194594"/>
                      </a:ext>
                    </a:extLst>
                  </a:tr>
                  <a:tr h="457200">
                    <a:tc>
                      <a:txBody>
                        <a:bodyPr/>
                        <a:lstStyle/>
                        <a:p>
                          <a:r>
                            <a:rPr lang="en-US" sz="2400" dirty="0"/>
                            <a:t>Biodiversity</a:t>
                          </a:r>
                        </a:p>
                      </a:txBody>
                      <a:tcPr/>
                    </a:tc>
                    <a:tc>
                      <a:txBody>
                        <a:bodyPr/>
                        <a:lstStyle/>
                        <a:p>
                          <a:r>
                            <a:rPr lang="en-US" sz="2400" dirty="0" err="1"/>
                            <a:t>Nindiv</a:t>
                          </a:r>
                          <a:r>
                            <a:rPr lang="en-US" sz="2400" dirty="0"/>
                            <a:t>/</a:t>
                          </a:r>
                          <a:r>
                            <a:rPr lang="en-US" sz="2400" dirty="0" err="1"/>
                            <a:t>Nsp</a:t>
                          </a:r>
                          <a:endParaRPr lang="en-US" sz="2400" dirty="0"/>
                        </a:p>
                      </a:txBody>
                      <a:tcPr/>
                    </a:tc>
                    <a:tc>
                      <a:txBody>
                        <a:bodyPr/>
                        <a:lstStyle/>
                        <a:p>
                          <a:pPr algn="ctr"/>
                          <a:r>
                            <a:rPr lang="en-US" sz="2400" dirty="0"/>
                            <a:t>x</a:t>
                          </a:r>
                        </a:p>
                      </a:txBody>
                      <a:tcPr/>
                    </a:tc>
                    <a:tc>
                      <a:txBody>
                        <a:bodyPr/>
                        <a:lstStyle/>
                        <a:p>
                          <a:pPr algn="ctr"/>
                          <a:r>
                            <a:rPr lang="en-US" sz="2400" dirty="0"/>
                            <a:t>x</a:t>
                          </a:r>
                        </a:p>
                      </a:txBody>
                      <a:tcPr/>
                    </a:tc>
                    <a:extLst>
                      <a:ext uri="{0D108BD9-81ED-4DB2-BD59-A6C34878D82A}">
                        <a16:rowId xmlns:a16="http://schemas.microsoft.com/office/drawing/2014/main" val="2238506958"/>
                      </a:ext>
                    </a:extLst>
                  </a:tr>
                  <a:tr h="822960">
                    <a:tc>
                      <a:txBody>
                        <a:bodyPr/>
                        <a:lstStyle/>
                        <a:p>
                          <a:r>
                            <a:rPr lang="en-US" sz="2400" dirty="0"/>
                            <a:t>Shannon’s</a:t>
                          </a:r>
                        </a:p>
                      </a:txBody>
                      <a:tcPr/>
                    </a:tc>
                    <a:tc>
                      <a:txBody>
                        <a:bodyPr/>
                        <a:lstStyle/>
                        <a:p>
                          <a:endParaRPr lang="en-US"/>
                        </a:p>
                      </a:txBody>
                      <a:tcPr>
                        <a:blipFill>
                          <a:blip r:embed="rId2"/>
                          <a:stretch>
                            <a:fillRect l="-60968" t="-158462" r="-82903" b="-167692"/>
                          </a:stretch>
                        </a:blipFill>
                      </a:tcPr>
                    </a:tc>
                    <a:tc>
                      <a:txBody>
                        <a:bodyPr/>
                        <a:lstStyle/>
                        <a:p>
                          <a:pPr algn="ctr"/>
                          <a:r>
                            <a:rPr lang="en-US" sz="2400" dirty="0"/>
                            <a:t>x</a:t>
                          </a:r>
                        </a:p>
                      </a:txBody>
                      <a:tcPr/>
                    </a:tc>
                    <a:tc>
                      <a:txBody>
                        <a:bodyPr/>
                        <a:lstStyle/>
                        <a:p>
                          <a:pPr algn="ctr"/>
                          <a:r>
                            <a:rPr lang="en-US" sz="2400" dirty="0"/>
                            <a:t>x</a:t>
                          </a:r>
                        </a:p>
                      </a:txBody>
                      <a:tcPr/>
                    </a:tc>
                    <a:extLst>
                      <a:ext uri="{0D108BD9-81ED-4DB2-BD59-A6C34878D82A}">
                        <a16:rowId xmlns:a16="http://schemas.microsoft.com/office/drawing/2014/main" val="2874011742"/>
                      </a:ext>
                    </a:extLst>
                  </a:tr>
                  <a:tr h="1188720">
                    <a:tc>
                      <a:txBody>
                        <a:bodyPr/>
                        <a:lstStyle/>
                        <a:p>
                          <a:r>
                            <a:rPr lang="en-US" sz="2400" dirty="0"/>
                            <a:t>Simpson’s</a:t>
                          </a:r>
                        </a:p>
                      </a:txBody>
                      <a:tcPr/>
                    </a:tc>
                    <a:tc>
                      <a:txBody>
                        <a:bodyPr/>
                        <a:lstStyle/>
                        <a:p>
                          <a:endParaRPr lang="en-US"/>
                        </a:p>
                      </a:txBody>
                      <a:tcPr>
                        <a:blipFill>
                          <a:blip r:embed="rId2"/>
                          <a:stretch>
                            <a:fillRect l="-60968" t="-178723" r="-82903" b="-15957"/>
                          </a:stretch>
                        </a:blipFill>
                      </a:tcPr>
                    </a:tc>
                    <a:tc>
                      <a:txBody>
                        <a:bodyPr/>
                        <a:lstStyle/>
                        <a:p>
                          <a:pPr algn="ctr"/>
                          <a:r>
                            <a:rPr lang="en-US" sz="2400" dirty="0"/>
                            <a:t>x</a:t>
                          </a:r>
                        </a:p>
                      </a:txBody>
                      <a:tcPr/>
                    </a:tc>
                    <a:tc>
                      <a:txBody>
                        <a:bodyPr/>
                        <a:lstStyle/>
                        <a:p>
                          <a:pPr algn="ctr"/>
                          <a:r>
                            <a:rPr lang="en-US" sz="2400" dirty="0"/>
                            <a:t>x</a:t>
                          </a:r>
                        </a:p>
                      </a:txBody>
                      <a:tcPr/>
                    </a:tc>
                    <a:extLst>
                      <a:ext uri="{0D108BD9-81ED-4DB2-BD59-A6C34878D82A}">
                        <a16:rowId xmlns:a16="http://schemas.microsoft.com/office/drawing/2014/main" val="2416764934"/>
                      </a:ext>
                    </a:extLst>
                  </a:tr>
                </a:tbl>
              </a:graphicData>
            </a:graphic>
          </p:graphicFrame>
        </mc:Fallback>
      </mc:AlternateContent>
      <p:pic>
        <p:nvPicPr>
          <p:cNvPr id="6" name="Picture 5" descr="Diagram&#10;&#10;Description automatically generated">
            <a:extLst>
              <a:ext uri="{FF2B5EF4-FFF2-40B4-BE49-F238E27FC236}">
                <a16:creationId xmlns:a16="http://schemas.microsoft.com/office/drawing/2014/main" id="{7ED44CA3-E719-AD4F-999B-079ACA2198D2}"/>
              </a:ext>
            </a:extLst>
          </p:cNvPr>
          <p:cNvPicPr>
            <a:picLocks noChangeAspect="1"/>
          </p:cNvPicPr>
          <p:nvPr/>
        </p:nvPicPr>
        <p:blipFill>
          <a:blip r:embed="rId3"/>
          <a:stretch>
            <a:fillRect/>
          </a:stretch>
        </p:blipFill>
        <p:spPr>
          <a:xfrm>
            <a:off x="7106839" y="117613"/>
            <a:ext cx="4955952" cy="3072848"/>
          </a:xfrm>
          <a:prstGeom prst="rect">
            <a:avLst/>
          </a:prstGeom>
        </p:spPr>
      </p:pic>
    </p:spTree>
    <p:extLst>
      <p:ext uri="{BB962C8B-B14F-4D97-AF65-F5344CB8AC3E}">
        <p14:creationId xmlns:p14="http://schemas.microsoft.com/office/powerpoint/2010/main" val="2942150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90F7-023C-5C88-D1D8-01BCCEF009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ED13C1-3FCE-F49A-583A-AE9F6D6A4017}"/>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04B7E94B-BE6F-47E2-BFF0-E99054D8F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0"/>
            <a:ext cx="10134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631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77376-A93C-204E-AE01-DFA632EC302A}"/>
              </a:ext>
            </a:extLst>
          </p:cNvPr>
          <p:cNvSpPr>
            <a:spLocks noGrp="1"/>
          </p:cNvSpPr>
          <p:nvPr>
            <p:ph type="title"/>
          </p:nvPr>
        </p:nvSpPr>
        <p:spPr>
          <a:xfrm>
            <a:off x="838200" y="136383"/>
            <a:ext cx="10515600" cy="1325563"/>
          </a:xfrm>
        </p:spPr>
        <p:txBody>
          <a:bodyPr/>
          <a:lstStyle/>
          <a:p>
            <a:r>
              <a:rPr lang="en-US" dirty="0"/>
              <a:t>Implementation Issues</a:t>
            </a:r>
          </a:p>
        </p:txBody>
      </p:sp>
      <p:sp>
        <p:nvSpPr>
          <p:cNvPr id="3" name="Content Placeholder 2">
            <a:extLst>
              <a:ext uri="{FF2B5EF4-FFF2-40B4-BE49-F238E27FC236}">
                <a16:creationId xmlns:a16="http://schemas.microsoft.com/office/drawing/2014/main" id="{D6B52F9B-CC40-6A43-9385-FF9AED30F5BD}"/>
              </a:ext>
            </a:extLst>
          </p:cNvPr>
          <p:cNvSpPr>
            <a:spLocks noGrp="1"/>
          </p:cNvSpPr>
          <p:nvPr>
            <p:ph idx="1"/>
          </p:nvPr>
        </p:nvSpPr>
        <p:spPr>
          <a:xfrm>
            <a:off x="838200" y="1253331"/>
            <a:ext cx="10515600" cy="4351338"/>
          </a:xfrm>
        </p:spPr>
        <p:txBody>
          <a:bodyPr/>
          <a:lstStyle/>
          <a:p>
            <a:r>
              <a:rPr lang="en-US" dirty="0"/>
              <a:t>How do we engage all of the ocean acoustics communities?</a:t>
            </a:r>
          </a:p>
          <a:p>
            <a:pPr lvl="1"/>
            <a:r>
              <a:rPr lang="en-US" dirty="0"/>
              <a:t>Ocean acoustics</a:t>
            </a:r>
          </a:p>
          <a:p>
            <a:pPr lvl="1"/>
            <a:r>
              <a:rPr lang="en-US" dirty="0"/>
              <a:t>Fisheries Acoustics</a:t>
            </a:r>
          </a:p>
          <a:p>
            <a:pPr lvl="1"/>
            <a:r>
              <a:rPr lang="en-US" dirty="0"/>
              <a:t>Marine bioacoustics</a:t>
            </a:r>
          </a:p>
          <a:p>
            <a:r>
              <a:rPr lang="en-US" dirty="0"/>
              <a:t>How do we organize our multi-disciplinary approach for </a:t>
            </a:r>
            <a:r>
              <a:rPr lang="en-US" b="1" dirty="0"/>
              <a:t>sustained</a:t>
            </a:r>
            <a:r>
              <a:rPr lang="en-US" dirty="0"/>
              <a:t> funding of ocean acoustic measurements?</a:t>
            </a:r>
          </a:p>
          <a:p>
            <a:r>
              <a:rPr lang="en-US" dirty="0"/>
              <a:t>What are the highest priorities for a global network that measures ocean sound ?</a:t>
            </a:r>
          </a:p>
        </p:txBody>
      </p:sp>
      <p:sp>
        <p:nvSpPr>
          <p:cNvPr id="4" name="TextBox 3">
            <a:extLst>
              <a:ext uri="{FF2B5EF4-FFF2-40B4-BE49-F238E27FC236}">
                <a16:creationId xmlns:a16="http://schemas.microsoft.com/office/drawing/2014/main" id="{00730DD7-ABB0-E64A-B07D-319FACE4E7E2}"/>
              </a:ext>
            </a:extLst>
          </p:cNvPr>
          <p:cNvSpPr txBox="1"/>
          <p:nvPr/>
        </p:nvSpPr>
        <p:spPr>
          <a:xfrm>
            <a:off x="463138" y="4967291"/>
            <a:ext cx="10996551" cy="1754326"/>
          </a:xfrm>
          <a:prstGeom prst="rect">
            <a:avLst/>
          </a:prstGeom>
          <a:noFill/>
        </p:spPr>
        <p:txBody>
          <a:bodyPr wrap="square" rtlCol="0">
            <a:spAutoFit/>
          </a:bodyPr>
          <a:lstStyle/>
          <a:p>
            <a:r>
              <a:rPr lang="en-US" sz="3600" dirty="0"/>
              <a:t>Request: Please contact </a:t>
            </a:r>
            <a:r>
              <a:rPr lang="en-US" sz="3600" dirty="0">
                <a:hlinkClick r:id="rId3"/>
              </a:rPr>
              <a:t>ed.urban@scor-int.org</a:t>
            </a:r>
            <a:r>
              <a:rPr lang="en-US" sz="3600" dirty="0"/>
              <a:t> about any underwater acoustic recording stations maintained by your institution</a:t>
            </a:r>
          </a:p>
        </p:txBody>
      </p:sp>
    </p:spTree>
    <p:extLst>
      <p:ext uri="{BB962C8B-B14F-4D97-AF65-F5344CB8AC3E}">
        <p14:creationId xmlns:p14="http://schemas.microsoft.com/office/powerpoint/2010/main" val="164536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302B6-CC50-9F44-894F-977E06799A6D}"/>
              </a:ext>
            </a:extLst>
          </p:cNvPr>
          <p:cNvSpPr>
            <a:spLocks noGrp="1"/>
          </p:cNvSpPr>
          <p:nvPr>
            <p:ph type="title"/>
          </p:nvPr>
        </p:nvSpPr>
        <p:spPr/>
        <p:txBody>
          <a:bodyPr/>
          <a:lstStyle/>
          <a:p>
            <a:r>
              <a:rPr lang="en-US" dirty="0"/>
              <a:t>Ocean Acoustic Standards</a:t>
            </a:r>
          </a:p>
        </p:txBody>
      </p:sp>
      <p:sp>
        <p:nvSpPr>
          <p:cNvPr id="3" name="Content Placeholder 2">
            <a:extLst>
              <a:ext uri="{FF2B5EF4-FFF2-40B4-BE49-F238E27FC236}">
                <a16:creationId xmlns:a16="http://schemas.microsoft.com/office/drawing/2014/main" id="{38FCB0FE-6392-BD4F-811D-388973CCB42E}"/>
              </a:ext>
            </a:extLst>
          </p:cNvPr>
          <p:cNvSpPr>
            <a:spLocks noGrp="1"/>
          </p:cNvSpPr>
          <p:nvPr>
            <p:ph idx="1"/>
          </p:nvPr>
        </p:nvSpPr>
        <p:spPr>
          <a:xfrm>
            <a:off x="725557" y="1825625"/>
            <a:ext cx="11042373" cy="4351338"/>
          </a:xfrm>
        </p:spPr>
        <p:txBody>
          <a:bodyPr/>
          <a:lstStyle/>
          <a:p>
            <a:r>
              <a:rPr lang="en-US" dirty="0"/>
              <a:t>IQOE Inventory of Existing Standards for Observations of sound in the ocean (https://</a:t>
            </a:r>
            <a:r>
              <a:rPr lang="en-US" dirty="0" err="1"/>
              <a:t>www.iqoe.org</a:t>
            </a:r>
            <a:r>
              <a:rPr lang="en-US" dirty="0"/>
              <a:t>/sites/default/files/files/IQOE%20Inventory%20of%20existing%20standards%20-%20Version%202018-04-06.pdf)</a:t>
            </a:r>
          </a:p>
          <a:p>
            <a:r>
              <a:rPr lang="en-US" dirty="0"/>
              <a:t>Workshop Report: Guidelines for Observation of Ocean Sound (</a:t>
            </a:r>
            <a:r>
              <a:rPr lang="en-US" dirty="0">
                <a:hlinkClick r:id="rId2"/>
              </a:rPr>
              <a:t>https://scorint.org/IQOE/IQOE_2019_Standards_Workshop_Report.pdf</a:t>
            </a:r>
            <a:r>
              <a:rPr lang="en-US" dirty="0"/>
              <a:t>)</a:t>
            </a:r>
          </a:p>
          <a:p>
            <a:r>
              <a:rPr lang="en-US" dirty="0"/>
              <a:t>IQOE Inventory of existing standards and guidelines relevant to marine bioacoustics (https://</a:t>
            </a:r>
            <a:r>
              <a:rPr lang="en-US" dirty="0" err="1"/>
              <a:t>scor-int.org</a:t>
            </a:r>
            <a:r>
              <a:rPr lang="en-US" dirty="0"/>
              <a:t>/wp-content/uploads/2021/06/IQOE-Inventory-of-existing-standards-in-bioacoustics-20210625.pdf)</a:t>
            </a:r>
          </a:p>
        </p:txBody>
      </p:sp>
    </p:spTree>
    <p:extLst>
      <p:ext uri="{BB962C8B-B14F-4D97-AF65-F5344CB8AC3E}">
        <p14:creationId xmlns:p14="http://schemas.microsoft.com/office/powerpoint/2010/main" val="303249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396AD-62CF-A9AA-F65F-663A41F2F03A}"/>
              </a:ext>
            </a:extLst>
          </p:cNvPr>
          <p:cNvSpPr>
            <a:spLocks noGrp="1"/>
          </p:cNvSpPr>
          <p:nvPr>
            <p:ph type="title"/>
          </p:nvPr>
        </p:nvSpPr>
        <p:spPr>
          <a:xfrm>
            <a:off x="0" y="218168"/>
            <a:ext cx="9748157" cy="1325563"/>
          </a:xfrm>
        </p:spPr>
        <p:txBody>
          <a:bodyPr/>
          <a:lstStyle/>
          <a:p>
            <a:pPr algn="ctr"/>
            <a:r>
              <a:rPr lang="en-US" b="1" dirty="0"/>
              <a:t>GOOS Focus Areas for Societal Issues</a:t>
            </a:r>
          </a:p>
        </p:txBody>
      </p:sp>
      <p:sp>
        <p:nvSpPr>
          <p:cNvPr id="3" name="Content Placeholder 2">
            <a:extLst>
              <a:ext uri="{FF2B5EF4-FFF2-40B4-BE49-F238E27FC236}">
                <a16:creationId xmlns:a16="http://schemas.microsoft.com/office/drawing/2014/main" id="{1C585320-345C-CD9E-3202-FFB4BED28518}"/>
              </a:ext>
            </a:extLst>
          </p:cNvPr>
          <p:cNvSpPr>
            <a:spLocks noGrp="1"/>
          </p:cNvSpPr>
          <p:nvPr>
            <p:ph idx="1"/>
          </p:nvPr>
        </p:nvSpPr>
        <p:spPr>
          <a:xfrm>
            <a:off x="838200" y="1825624"/>
            <a:ext cx="10515600" cy="4903421"/>
          </a:xfrm>
        </p:spPr>
        <p:txBody>
          <a:bodyPr>
            <a:normAutofit/>
          </a:bodyPr>
          <a:lstStyle/>
          <a:p>
            <a:r>
              <a:rPr lang="en-US" sz="3600" u="sng" dirty="0"/>
              <a:t>Climate</a:t>
            </a:r>
            <a:r>
              <a:rPr lang="en-US" sz="3600" dirty="0"/>
              <a:t>: Modeling, mitigating, and adapting to climate change </a:t>
            </a:r>
          </a:p>
          <a:p>
            <a:r>
              <a:rPr lang="en-US" sz="3600" u="sng" dirty="0"/>
              <a:t>Forecasts and Warnings</a:t>
            </a:r>
            <a:r>
              <a:rPr lang="en-US" sz="3600" dirty="0"/>
              <a:t>: enables the timely, sustained and global flow of data for ocean hazard early warnings and weather and ocean forecasting.</a:t>
            </a:r>
          </a:p>
          <a:p>
            <a:r>
              <a:rPr lang="en-US" sz="3600" u="sng" dirty="0"/>
              <a:t>Ocean Health</a:t>
            </a:r>
            <a:r>
              <a:rPr lang="en-US" sz="3600" dirty="0"/>
              <a:t>: GOOS has broadened to assess marine biodiversity and the status of marine ecosystems using societally and scientifically relevant biological Essential Ocean Variables</a:t>
            </a:r>
          </a:p>
          <a:p>
            <a:endParaRPr lang="en-US" dirty="0"/>
          </a:p>
        </p:txBody>
      </p:sp>
      <p:pic>
        <p:nvPicPr>
          <p:cNvPr id="5" name="Picture 4" descr="A close-up of earth&#10;&#10;Description automatically generated">
            <a:extLst>
              <a:ext uri="{FF2B5EF4-FFF2-40B4-BE49-F238E27FC236}">
                <a16:creationId xmlns:a16="http://schemas.microsoft.com/office/drawing/2014/main" id="{E3C31CBB-0AC3-7A14-919A-798C14FE1218}"/>
              </a:ext>
            </a:extLst>
          </p:cNvPr>
          <p:cNvPicPr>
            <a:picLocks noChangeAspect="1"/>
          </p:cNvPicPr>
          <p:nvPr/>
        </p:nvPicPr>
        <p:blipFill>
          <a:blip r:embed="rId2"/>
          <a:stretch>
            <a:fillRect/>
          </a:stretch>
        </p:blipFill>
        <p:spPr>
          <a:xfrm>
            <a:off x="9575800" y="218168"/>
            <a:ext cx="2616200" cy="1041400"/>
          </a:xfrm>
          <a:prstGeom prst="rect">
            <a:avLst/>
          </a:prstGeom>
        </p:spPr>
      </p:pic>
    </p:spTree>
    <p:extLst>
      <p:ext uri="{BB962C8B-B14F-4D97-AF65-F5344CB8AC3E}">
        <p14:creationId xmlns:p14="http://schemas.microsoft.com/office/powerpoint/2010/main" val="1096501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10;&#10;Description automatically generated">
            <a:extLst>
              <a:ext uri="{FF2B5EF4-FFF2-40B4-BE49-F238E27FC236}">
                <a16:creationId xmlns:a16="http://schemas.microsoft.com/office/drawing/2014/main" id="{B82082D3-1E2A-8E6E-2ABD-3442D5F82756}"/>
              </a:ext>
            </a:extLst>
          </p:cNvPr>
          <p:cNvPicPr>
            <a:picLocks noGrp="1" noChangeAspect="1"/>
          </p:cNvPicPr>
          <p:nvPr>
            <p:ph idx="1"/>
          </p:nvPr>
        </p:nvPicPr>
        <p:blipFill>
          <a:blip r:embed="rId2"/>
          <a:stretch>
            <a:fillRect/>
          </a:stretch>
        </p:blipFill>
        <p:spPr>
          <a:xfrm>
            <a:off x="991631" y="0"/>
            <a:ext cx="9859331" cy="6872841"/>
          </a:xfrm>
        </p:spPr>
      </p:pic>
      <p:sp>
        <p:nvSpPr>
          <p:cNvPr id="2" name="Title 1">
            <a:extLst>
              <a:ext uri="{FF2B5EF4-FFF2-40B4-BE49-F238E27FC236}">
                <a16:creationId xmlns:a16="http://schemas.microsoft.com/office/drawing/2014/main" id="{C737B5D2-DEE2-A090-9558-BCED39E3A764}"/>
              </a:ext>
            </a:extLst>
          </p:cNvPr>
          <p:cNvSpPr>
            <a:spLocks noGrp="1"/>
          </p:cNvSpPr>
          <p:nvPr>
            <p:ph type="title"/>
          </p:nvPr>
        </p:nvSpPr>
        <p:spPr>
          <a:xfrm>
            <a:off x="1143000" y="-117232"/>
            <a:ext cx="10515600" cy="1325563"/>
          </a:xfrm>
        </p:spPr>
        <p:txBody>
          <a:bodyPr/>
          <a:lstStyle/>
          <a:p>
            <a:r>
              <a:rPr lang="en-US" dirty="0"/>
              <a:t>GOOS Operational Platforms in May 2021</a:t>
            </a:r>
          </a:p>
        </p:txBody>
      </p:sp>
    </p:spTree>
    <p:extLst>
      <p:ext uri="{BB962C8B-B14F-4D97-AF65-F5344CB8AC3E}">
        <p14:creationId xmlns:p14="http://schemas.microsoft.com/office/powerpoint/2010/main" val="156754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396AD-62CF-A9AA-F65F-663A41F2F03A}"/>
              </a:ext>
            </a:extLst>
          </p:cNvPr>
          <p:cNvSpPr>
            <a:spLocks noGrp="1"/>
          </p:cNvSpPr>
          <p:nvPr>
            <p:ph type="title"/>
          </p:nvPr>
        </p:nvSpPr>
        <p:spPr>
          <a:xfrm>
            <a:off x="0" y="218168"/>
            <a:ext cx="9748157" cy="1325563"/>
          </a:xfrm>
        </p:spPr>
        <p:txBody>
          <a:bodyPr/>
          <a:lstStyle/>
          <a:p>
            <a:pPr algn="ctr"/>
            <a:r>
              <a:rPr lang="en-US" b="1" dirty="0"/>
              <a:t>GOOS Essential Ocean Variables</a:t>
            </a:r>
          </a:p>
        </p:txBody>
      </p:sp>
      <p:sp>
        <p:nvSpPr>
          <p:cNvPr id="3" name="Content Placeholder 2">
            <a:extLst>
              <a:ext uri="{FF2B5EF4-FFF2-40B4-BE49-F238E27FC236}">
                <a16:creationId xmlns:a16="http://schemas.microsoft.com/office/drawing/2014/main" id="{1C585320-345C-CD9E-3202-FFB4BED28518}"/>
              </a:ext>
            </a:extLst>
          </p:cNvPr>
          <p:cNvSpPr>
            <a:spLocks noGrp="1"/>
          </p:cNvSpPr>
          <p:nvPr>
            <p:ph idx="1"/>
          </p:nvPr>
        </p:nvSpPr>
        <p:spPr>
          <a:xfrm>
            <a:off x="838200" y="1825624"/>
            <a:ext cx="10515600" cy="4903421"/>
          </a:xfrm>
        </p:spPr>
        <p:txBody>
          <a:bodyPr>
            <a:normAutofit fontScale="92500"/>
          </a:bodyPr>
          <a:lstStyle/>
          <a:p>
            <a:pPr marL="0" indent="0">
              <a:buNone/>
            </a:pPr>
            <a:r>
              <a:rPr lang="en-US" sz="3600" dirty="0"/>
              <a:t>GOOS expert panels in </a:t>
            </a:r>
            <a:r>
              <a:rPr lang="en-US" sz="3600" b="1" dirty="0"/>
              <a:t>Ocean Physics and Climate</a:t>
            </a:r>
            <a:r>
              <a:rPr lang="en-US" sz="3600" dirty="0"/>
              <a:t>, </a:t>
            </a:r>
            <a:r>
              <a:rPr lang="en-US" sz="3600" b="1" dirty="0"/>
              <a:t>Biogeochemistry</a:t>
            </a:r>
            <a:r>
              <a:rPr lang="en-US" sz="3600" dirty="0"/>
              <a:t>, and </a:t>
            </a:r>
            <a:r>
              <a:rPr lang="en-US" sz="3600" b="1" dirty="0"/>
              <a:t>Biology and Ecosystems </a:t>
            </a:r>
            <a:r>
              <a:rPr lang="en-US" sz="3600" dirty="0"/>
              <a:t>identify Essential Ocean Variables, based on:</a:t>
            </a:r>
          </a:p>
          <a:p>
            <a:pPr lvl="1"/>
            <a:r>
              <a:rPr lang="en-US" sz="3200" b="1" i="0" u="none" strike="noStrike" dirty="0">
                <a:solidFill>
                  <a:srgbClr val="212529"/>
                </a:solidFill>
                <a:effectLst/>
                <a:latin typeface="Helvetica Neue" panose="02000503000000020004" pitchFamily="2" charset="0"/>
              </a:rPr>
              <a:t>Impact</a:t>
            </a:r>
            <a:r>
              <a:rPr lang="en-US" sz="3200" b="0" i="0" u="none" strike="noStrike" dirty="0">
                <a:solidFill>
                  <a:srgbClr val="212529"/>
                </a:solidFill>
                <a:effectLst/>
                <a:latin typeface="Helvetica Neue" panose="02000503000000020004" pitchFamily="2" charset="0"/>
              </a:rPr>
              <a:t>: the variable addresses climate, operational ocean services and ocean health and also contributes to understanding from a scientific perspective or application from a service perspective.</a:t>
            </a:r>
          </a:p>
          <a:p>
            <a:pPr lvl="1"/>
            <a:r>
              <a:rPr lang="en-US" sz="3200" b="1" i="0" u="none" strike="noStrike" dirty="0">
                <a:solidFill>
                  <a:srgbClr val="212529"/>
                </a:solidFill>
                <a:effectLst/>
                <a:latin typeface="Helvetica Neue" panose="02000503000000020004" pitchFamily="2" charset="0"/>
              </a:rPr>
              <a:t>Feasibility</a:t>
            </a:r>
            <a:r>
              <a:rPr lang="en-US" sz="3200" b="0" i="0" u="none" strike="noStrike" dirty="0">
                <a:solidFill>
                  <a:srgbClr val="212529"/>
                </a:solidFill>
                <a:effectLst/>
                <a:latin typeface="Helvetica Neue" panose="02000503000000020004" pitchFamily="2" charset="0"/>
              </a:rPr>
              <a:t>: it is technically, politically and economically feasible to observe or derive the variable on a global scale using proven, scientifically understood methods.</a:t>
            </a:r>
          </a:p>
          <a:p>
            <a:pPr marL="0" indent="0">
              <a:buNone/>
            </a:pPr>
            <a:endParaRPr lang="en-US" dirty="0"/>
          </a:p>
        </p:txBody>
      </p:sp>
      <p:pic>
        <p:nvPicPr>
          <p:cNvPr id="5" name="Picture 4" descr="A close-up of earth&#10;&#10;Description automatically generated">
            <a:extLst>
              <a:ext uri="{FF2B5EF4-FFF2-40B4-BE49-F238E27FC236}">
                <a16:creationId xmlns:a16="http://schemas.microsoft.com/office/drawing/2014/main" id="{E3C31CBB-0AC3-7A14-919A-798C14FE1218}"/>
              </a:ext>
            </a:extLst>
          </p:cNvPr>
          <p:cNvPicPr>
            <a:picLocks noChangeAspect="1"/>
          </p:cNvPicPr>
          <p:nvPr/>
        </p:nvPicPr>
        <p:blipFill>
          <a:blip r:embed="rId2"/>
          <a:stretch>
            <a:fillRect/>
          </a:stretch>
        </p:blipFill>
        <p:spPr>
          <a:xfrm>
            <a:off x="9575800" y="218168"/>
            <a:ext cx="2616200" cy="1041400"/>
          </a:xfrm>
          <a:prstGeom prst="rect">
            <a:avLst/>
          </a:prstGeom>
        </p:spPr>
      </p:pic>
    </p:spTree>
    <p:extLst>
      <p:ext uri="{BB962C8B-B14F-4D97-AF65-F5344CB8AC3E}">
        <p14:creationId xmlns:p14="http://schemas.microsoft.com/office/powerpoint/2010/main" val="3650402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9A60-238D-2EE3-08F8-7B1A1B704FDC}"/>
              </a:ext>
            </a:extLst>
          </p:cNvPr>
          <p:cNvSpPr>
            <a:spLocks noGrp="1"/>
          </p:cNvSpPr>
          <p:nvPr>
            <p:ph type="title"/>
          </p:nvPr>
        </p:nvSpPr>
        <p:spPr>
          <a:xfrm>
            <a:off x="515816" y="234462"/>
            <a:ext cx="10908323" cy="1807919"/>
          </a:xfrm>
        </p:spPr>
        <p:txBody>
          <a:bodyPr>
            <a:normAutofit fontScale="90000"/>
          </a:bodyPr>
          <a:lstStyle/>
          <a:p>
            <a:r>
              <a:rPr lang="en-US" sz="4900" dirty="0"/>
              <a:t>GOOS Essential Ocean Variables</a:t>
            </a:r>
            <a:br>
              <a:rPr lang="en-US" dirty="0"/>
            </a:br>
            <a:r>
              <a:rPr lang="en-US" sz="4000" dirty="0"/>
              <a:t>that influence Ocean Sound are marked in </a:t>
            </a:r>
            <a:r>
              <a:rPr lang="en-US" sz="4000" dirty="0">
                <a:solidFill>
                  <a:srgbClr val="00B050"/>
                </a:solidFill>
              </a:rPr>
              <a:t>Green</a:t>
            </a:r>
            <a:r>
              <a:rPr lang="en-US" sz="4000" dirty="0"/>
              <a:t> </a:t>
            </a:r>
            <a:br>
              <a:rPr lang="en-US" sz="4000" dirty="0"/>
            </a:br>
            <a:r>
              <a:rPr lang="en-US" sz="4000" dirty="0"/>
              <a:t>informed from Ocean Sound are marked in </a:t>
            </a:r>
            <a:r>
              <a:rPr lang="en-US" sz="4000" dirty="0">
                <a:solidFill>
                  <a:schemeClr val="accent2"/>
                </a:solidFill>
              </a:rPr>
              <a:t>Orange</a:t>
            </a:r>
          </a:p>
        </p:txBody>
      </p:sp>
      <p:pic>
        <p:nvPicPr>
          <p:cNvPr id="5" name="Content Placeholder 4" descr="A screenshot of a computer&#10;&#10;Description automatically generated">
            <a:extLst>
              <a:ext uri="{FF2B5EF4-FFF2-40B4-BE49-F238E27FC236}">
                <a16:creationId xmlns:a16="http://schemas.microsoft.com/office/drawing/2014/main" id="{11D2ACC4-85F5-7691-FE07-E7891AD3AB89}"/>
              </a:ext>
            </a:extLst>
          </p:cNvPr>
          <p:cNvPicPr>
            <a:picLocks noGrp="1" noChangeAspect="1"/>
          </p:cNvPicPr>
          <p:nvPr>
            <p:ph idx="1"/>
          </p:nvPr>
        </p:nvPicPr>
        <p:blipFill>
          <a:blip r:embed="rId2"/>
          <a:stretch>
            <a:fillRect/>
          </a:stretch>
        </p:blipFill>
        <p:spPr>
          <a:xfrm>
            <a:off x="515815" y="2042381"/>
            <a:ext cx="10656787" cy="4815619"/>
          </a:xfrm>
        </p:spPr>
      </p:pic>
    </p:spTree>
    <p:extLst>
      <p:ext uri="{BB962C8B-B14F-4D97-AF65-F5344CB8AC3E}">
        <p14:creationId xmlns:p14="http://schemas.microsoft.com/office/powerpoint/2010/main" val="380579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10;&#10;Description automatically generated">
            <a:extLst>
              <a:ext uri="{FF2B5EF4-FFF2-40B4-BE49-F238E27FC236}">
                <a16:creationId xmlns:a16="http://schemas.microsoft.com/office/drawing/2014/main" id="{F63BFA56-9FA4-3986-834A-546AC6C4E785}"/>
              </a:ext>
            </a:extLst>
          </p:cNvPr>
          <p:cNvPicPr>
            <a:picLocks noGrp="1" noChangeAspect="1"/>
          </p:cNvPicPr>
          <p:nvPr>
            <p:ph idx="1"/>
          </p:nvPr>
        </p:nvPicPr>
        <p:blipFill>
          <a:blip r:embed="rId2"/>
          <a:stretch>
            <a:fillRect/>
          </a:stretch>
        </p:blipFill>
        <p:spPr>
          <a:xfrm>
            <a:off x="903514" y="530019"/>
            <a:ext cx="10450286" cy="6211415"/>
          </a:xfrm>
        </p:spPr>
      </p:pic>
      <p:sp>
        <p:nvSpPr>
          <p:cNvPr id="2" name="Title 1">
            <a:extLst>
              <a:ext uri="{FF2B5EF4-FFF2-40B4-BE49-F238E27FC236}">
                <a16:creationId xmlns:a16="http://schemas.microsoft.com/office/drawing/2014/main" id="{DA35EE51-FDF1-2834-D395-5B5412091352}"/>
              </a:ext>
            </a:extLst>
          </p:cNvPr>
          <p:cNvSpPr>
            <a:spLocks noGrp="1"/>
          </p:cNvSpPr>
          <p:nvPr>
            <p:ph type="title"/>
          </p:nvPr>
        </p:nvSpPr>
        <p:spPr>
          <a:xfrm>
            <a:off x="1676400" y="-335087"/>
            <a:ext cx="10515600" cy="1325563"/>
          </a:xfrm>
        </p:spPr>
        <p:txBody>
          <a:bodyPr/>
          <a:lstStyle/>
          <a:p>
            <a:r>
              <a:rPr lang="en-US" dirty="0"/>
              <a:t>GOOS Biology/Ecology Metadata Portal</a:t>
            </a:r>
          </a:p>
        </p:txBody>
      </p:sp>
    </p:spTree>
    <p:extLst>
      <p:ext uri="{BB962C8B-B14F-4D97-AF65-F5344CB8AC3E}">
        <p14:creationId xmlns:p14="http://schemas.microsoft.com/office/powerpoint/2010/main" val="392868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075A-6579-D14D-9B4D-BDDA416049F4}"/>
              </a:ext>
            </a:extLst>
          </p:cNvPr>
          <p:cNvSpPr>
            <a:spLocks noGrp="1"/>
          </p:cNvSpPr>
          <p:nvPr>
            <p:ph type="title"/>
          </p:nvPr>
        </p:nvSpPr>
        <p:spPr/>
        <p:txBody>
          <a:bodyPr>
            <a:normAutofit/>
          </a:bodyPr>
          <a:lstStyle/>
          <a:p>
            <a:r>
              <a:rPr lang="en-US" dirty="0"/>
              <a:t>Introduction to the Ocean Sound Essential Ocean Variable (EOV)</a:t>
            </a:r>
          </a:p>
        </p:txBody>
      </p:sp>
      <p:sp>
        <p:nvSpPr>
          <p:cNvPr id="3" name="Content Placeholder 2">
            <a:extLst>
              <a:ext uri="{FF2B5EF4-FFF2-40B4-BE49-F238E27FC236}">
                <a16:creationId xmlns:a16="http://schemas.microsoft.com/office/drawing/2014/main" id="{B14044AE-B48D-944B-8981-DDDA24F27107}"/>
              </a:ext>
            </a:extLst>
          </p:cNvPr>
          <p:cNvSpPr>
            <a:spLocks noGrp="1"/>
          </p:cNvSpPr>
          <p:nvPr>
            <p:ph idx="1"/>
          </p:nvPr>
        </p:nvSpPr>
        <p:spPr>
          <a:xfrm>
            <a:off x="437777" y="1986598"/>
            <a:ext cx="6153150" cy="4351338"/>
          </a:xfrm>
        </p:spPr>
        <p:txBody>
          <a:bodyPr>
            <a:normAutofit fontScale="92500" lnSpcReduction="20000"/>
          </a:bodyPr>
          <a:lstStyle/>
          <a:p>
            <a:r>
              <a:rPr lang="en-US" dirty="0"/>
              <a:t>Developed by an International Quiet Ocean Experiment (IQOE) working group funded by Partnership for Observation of the Global Ocean (POGO). </a:t>
            </a:r>
          </a:p>
          <a:p>
            <a:r>
              <a:rPr lang="en-US" dirty="0"/>
              <a:t>Measurements: sound pressure p(t), particle motion (displacement, velocity, acceleration) </a:t>
            </a:r>
          </a:p>
          <a:p>
            <a:r>
              <a:rPr lang="en-US" dirty="0"/>
              <a:t>Platforms and systems: Cabled, Moored, Autonomous, Drifting, Towed, Animal Tags</a:t>
            </a:r>
          </a:p>
          <a:p>
            <a:r>
              <a:rPr lang="en-US" dirty="0"/>
              <a:t>Societal drivers and pressures from a GOOS perspective</a:t>
            </a:r>
          </a:p>
          <a:p>
            <a:r>
              <a:rPr lang="en-US" dirty="0"/>
              <a:t>Standardization and archiving of data</a:t>
            </a:r>
          </a:p>
          <a:p>
            <a:r>
              <a:rPr lang="en-US" dirty="0"/>
              <a:t>IQOE leads Implementation Plan</a:t>
            </a:r>
          </a:p>
          <a:p>
            <a:endParaRPr lang="en-US" dirty="0"/>
          </a:p>
        </p:txBody>
      </p:sp>
      <p:pic>
        <p:nvPicPr>
          <p:cNvPr id="5" name="Picture 4">
            <a:extLst>
              <a:ext uri="{FF2B5EF4-FFF2-40B4-BE49-F238E27FC236}">
                <a16:creationId xmlns:a16="http://schemas.microsoft.com/office/drawing/2014/main" id="{4510BF02-7D6C-0949-BEE9-E564A9B04480}"/>
              </a:ext>
            </a:extLst>
          </p:cNvPr>
          <p:cNvPicPr>
            <a:picLocks noChangeAspect="1"/>
          </p:cNvPicPr>
          <p:nvPr/>
        </p:nvPicPr>
        <p:blipFill rotWithShape="1">
          <a:blip r:embed="rId2"/>
          <a:srcRect l="20346" r="23327" b="49617"/>
          <a:stretch/>
        </p:blipFill>
        <p:spPr>
          <a:xfrm>
            <a:off x="6305301" y="1270386"/>
            <a:ext cx="5307579" cy="2593975"/>
          </a:xfrm>
          <a:prstGeom prst="rect">
            <a:avLst/>
          </a:prstGeom>
        </p:spPr>
      </p:pic>
      <p:sp>
        <p:nvSpPr>
          <p:cNvPr id="4" name="TextBox 3">
            <a:extLst>
              <a:ext uri="{FF2B5EF4-FFF2-40B4-BE49-F238E27FC236}">
                <a16:creationId xmlns:a16="http://schemas.microsoft.com/office/drawing/2014/main" id="{FA4E6430-39BB-7F45-B688-0BC0872ED295}"/>
              </a:ext>
            </a:extLst>
          </p:cNvPr>
          <p:cNvSpPr txBox="1"/>
          <p:nvPr/>
        </p:nvSpPr>
        <p:spPr>
          <a:xfrm>
            <a:off x="6954150" y="6337936"/>
            <a:ext cx="4009880" cy="369332"/>
          </a:xfrm>
          <a:prstGeom prst="rect">
            <a:avLst/>
          </a:prstGeom>
          <a:noFill/>
        </p:spPr>
        <p:txBody>
          <a:bodyPr wrap="none" rtlCol="0">
            <a:spAutoFit/>
          </a:bodyPr>
          <a:lstStyle/>
          <a:p>
            <a:r>
              <a:rPr lang="en-US" dirty="0"/>
              <a:t>https://</a:t>
            </a:r>
            <a:r>
              <a:rPr lang="en-US" dirty="0" err="1"/>
              <a:t>goosocean.org</a:t>
            </a:r>
            <a:r>
              <a:rPr lang="en-US" dirty="0"/>
              <a:t>/document/22567</a:t>
            </a:r>
          </a:p>
        </p:txBody>
      </p:sp>
      <p:sp>
        <p:nvSpPr>
          <p:cNvPr id="6" name="TextBox 5">
            <a:extLst>
              <a:ext uri="{FF2B5EF4-FFF2-40B4-BE49-F238E27FC236}">
                <a16:creationId xmlns:a16="http://schemas.microsoft.com/office/drawing/2014/main" id="{17A89780-86AB-0B9F-3745-D181D099A6E5}"/>
              </a:ext>
            </a:extLst>
          </p:cNvPr>
          <p:cNvSpPr txBox="1"/>
          <p:nvPr/>
        </p:nvSpPr>
        <p:spPr>
          <a:xfrm>
            <a:off x="6876552" y="3616647"/>
            <a:ext cx="5307580" cy="2585323"/>
          </a:xfrm>
          <a:prstGeom prst="rect">
            <a:avLst/>
          </a:prstGeom>
          <a:noFill/>
        </p:spPr>
        <p:txBody>
          <a:bodyPr wrap="square" rtlCol="0">
            <a:spAutoFit/>
          </a:bodyPr>
          <a:lstStyle/>
          <a:p>
            <a:br>
              <a:rPr lang="en-US" dirty="0">
                <a:effectLst/>
                <a:latin typeface="Calibri" panose="020F0502020204030204" pitchFamily="34" charset="0"/>
              </a:rPr>
            </a:br>
            <a:r>
              <a:rPr lang="en-US" dirty="0">
                <a:effectLst/>
                <a:latin typeface="Calibri" panose="020F0502020204030204" pitchFamily="34" charset="0"/>
              </a:rPr>
              <a:t>OCEAN SOUND EOV SPECIFICATION SHEET</a:t>
            </a:r>
          </a:p>
          <a:p>
            <a:r>
              <a:rPr lang="en-US" dirty="0">
                <a:effectLst/>
                <a:latin typeface="Calibri" panose="020F0502020204030204" pitchFamily="34" charset="0"/>
              </a:rPr>
              <a:t>Essential Ocean Variables (EOV) for the GOOS </a:t>
            </a:r>
            <a:r>
              <a:rPr lang="en-US" dirty="0">
                <a:latin typeface="Calibri" panose="020F0502020204030204" pitchFamily="34" charset="0"/>
              </a:rPr>
              <a:t>Biology and Ecosystems Panel AND </a:t>
            </a:r>
            <a:r>
              <a:rPr lang="en-US" dirty="0">
                <a:effectLst/>
                <a:latin typeface="Calibri" panose="020F0502020204030204" pitchFamily="34" charset="0"/>
              </a:rPr>
              <a:t>Physics and </a:t>
            </a:r>
            <a:r>
              <a:rPr lang="en-US" dirty="0">
                <a:latin typeface="Calibri" panose="020F0502020204030204" pitchFamily="34" charset="0"/>
              </a:rPr>
              <a:t>Climate Panels</a:t>
            </a:r>
            <a:r>
              <a:rPr lang="en-US" dirty="0">
                <a:effectLst/>
                <a:latin typeface="Calibri" panose="020F0502020204030204" pitchFamily="34" charset="0"/>
              </a:rPr>
              <a:t>: </a:t>
            </a:r>
          </a:p>
          <a:p>
            <a:r>
              <a:rPr lang="en-US" dirty="0">
                <a:effectLst/>
                <a:latin typeface="Calibri" panose="020F0502020204030204" pitchFamily="34" charset="0"/>
              </a:rPr>
              <a:t>Acoustic Environment </a:t>
            </a:r>
          </a:p>
          <a:p>
            <a:r>
              <a:rPr lang="en-US" dirty="0">
                <a:effectLst/>
                <a:latin typeface="Calibri" panose="020F0502020204030204" pitchFamily="34" charset="0"/>
              </a:rPr>
              <a:t>Authors: Peter Tyack </a:t>
            </a:r>
          </a:p>
          <a:p>
            <a:r>
              <a:rPr lang="en-US" dirty="0">
                <a:effectLst/>
                <a:latin typeface="Calibri" panose="020F0502020204030204" pitchFamily="34" charset="0"/>
              </a:rPr>
              <a:t>Panel reviewers: Christine </a:t>
            </a:r>
            <a:r>
              <a:rPr lang="en-US" dirty="0" err="1">
                <a:effectLst/>
                <a:latin typeface="Calibri" panose="020F0502020204030204" pitchFamily="34" charset="0"/>
              </a:rPr>
              <a:t>Erbe</a:t>
            </a:r>
            <a:r>
              <a:rPr lang="en-US" dirty="0">
                <a:effectLst/>
                <a:latin typeface="Calibri" panose="020F0502020204030204" pitchFamily="34" charset="0"/>
              </a:rPr>
              <a:t>, Dan Costa </a:t>
            </a:r>
          </a:p>
          <a:p>
            <a:r>
              <a:rPr lang="en-US" dirty="0">
                <a:effectLst/>
                <a:latin typeface="Calibri" panose="020F0502020204030204" pitchFamily="34" charset="0"/>
              </a:rPr>
              <a:t>Last updated Version 2018.05.05 </a:t>
            </a:r>
          </a:p>
        </p:txBody>
      </p:sp>
    </p:spTree>
    <p:extLst>
      <p:ext uri="{BB962C8B-B14F-4D97-AF65-F5344CB8AC3E}">
        <p14:creationId xmlns:p14="http://schemas.microsoft.com/office/powerpoint/2010/main" val="4080694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77648</TotalTime>
  <Words>2788</Words>
  <Application>Microsoft Office PowerPoint</Application>
  <PresentationFormat>Widescreen</PresentationFormat>
  <Paragraphs>368</Paragraphs>
  <Slides>38</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Arial Narrow</vt:lpstr>
      <vt:lpstr>Calibri</vt:lpstr>
      <vt:lpstr>Calibri Light</vt:lpstr>
      <vt:lpstr>Cambria Math</vt:lpstr>
      <vt:lpstr>ElsevierSans</vt:lpstr>
      <vt:lpstr>Helvetica</vt:lpstr>
      <vt:lpstr>Helvetica Neue</vt:lpstr>
      <vt:lpstr>Times New Roman</vt:lpstr>
      <vt:lpstr>Office Theme</vt:lpstr>
      <vt:lpstr>Implementing Ocean Sound as an Essential Ocean Variable for the Global Ocean Observing System</vt:lpstr>
      <vt:lpstr>What is the Global Ocean Observing System – GOOS?</vt:lpstr>
      <vt:lpstr>FRAMEWORK FOR OCEAN OBSERVING</vt:lpstr>
      <vt:lpstr>GOOS Focus Areas for Societal Issues</vt:lpstr>
      <vt:lpstr>GOOS Operational Platforms in May 2021</vt:lpstr>
      <vt:lpstr>GOOS Essential Ocean Variables</vt:lpstr>
      <vt:lpstr>GOOS Essential Ocean Variables that influence Ocean Sound are marked in Green  informed from Ocean Sound are marked in Orange</vt:lpstr>
      <vt:lpstr>GOOS Biology/Ecology Metadata Portal</vt:lpstr>
      <vt:lpstr>Introduction to the Ocean Sound Essential Ocean Variable (EOV)</vt:lpstr>
      <vt:lpstr>Timeline for Development of Ocean Sound Essential Ocean Variable</vt:lpstr>
      <vt:lpstr>Ocean Sound EOV Implementation Committee</vt:lpstr>
      <vt:lpstr>Using Sound to Measure Ocean Variables</vt:lpstr>
      <vt:lpstr>Outline of Ocean Sound EOV Implementation Plan</vt:lpstr>
      <vt:lpstr>How to Measure the Ocean Sound EOV</vt:lpstr>
      <vt:lpstr>PowerPoint Presentation</vt:lpstr>
      <vt:lpstr>Comprehensive Test Ban Treaty Organisation Has Calibrated Hydrophone Array with Global Coverage for Decade-long Time Series</vt:lpstr>
      <vt:lpstr>COVID Quieting:</vt:lpstr>
      <vt:lpstr>Ocean Soundscapes:</vt:lpstr>
      <vt:lpstr>Shipping, Wind, and Surface Waves generate acoustic signatures</vt:lpstr>
      <vt:lpstr>Ocean Sound Data Management Alfred Wegener Institute Open Portal to Underwater Soundscapes</vt:lpstr>
      <vt:lpstr>Sound-scape of Kangaroo Island, South Australia</vt:lpstr>
      <vt:lpstr>Noise Statistics 15-100 Hz from 2009-2010 show noise at Ascension elevated by airguns</vt:lpstr>
      <vt:lpstr>Passive Acoustic Monitoring of Effects of Sound on Wildlife: Detection of Echolocation Clicks Shows Beaked Whales Silence During Sonar Exercises</vt:lpstr>
      <vt:lpstr>PowerPoint Presentation</vt:lpstr>
      <vt:lpstr>Passive Acoustic Monitoring Can Estimate the Density and Abundance of Vocalizing Animals …</vt:lpstr>
      <vt:lpstr>Passive Acoustic Monitoring of Biodiversity </vt:lpstr>
      <vt:lpstr>PowerPoint Presentation</vt:lpstr>
      <vt:lpstr>Measuring the Ocean Sound EOV</vt:lpstr>
      <vt:lpstr>PowerPoint Presentation</vt:lpstr>
      <vt:lpstr>Needs for Collecting, Standardizing, Archiving Open Access Data</vt:lpstr>
      <vt:lpstr>Governance and Funding</vt:lpstr>
      <vt:lpstr>https://zenodo.org/records/10067187</vt:lpstr>
      <vt:lpstr>Proposed tasks to implement ocean acoustic observations for GOOS </vt:lpstr>
      <vt:lpstr>Acoustic Measurement of Ocean Biodiversity</vt:lpstr>
      <vt:lpstr>Most Biodiversity Indices Require # Indiv of Each Species</vt:lpstr>
      <vt:lpstr>PowerPoint Presentation</vt:lpstr>
      <vt:lpstr>Implementation Issues</vt:lpstr>
      <vt:lpstr>Ocean Acoustic Standards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the Ocean Sound EOV</dc:title>
  <dc:creator>Peter Tyack</dc:creator>
  <cp:lastModifiedBy>Britt Alexander</cp:lastModifiedBy>
  <cp:revision>65</cp:revision>
  <cp:lastPrinted>2024-01-19T01:33:51Z</cp:lastPrinted>
  <dcterms:created xsi:type="dcterms:W3CDTF">2021-10-23T15:08:45Z</dcterms:created>
  <dcterms:modified xsi:type="dcterms:W3CDTF">2024-03-21T13:28:17Z</dcterms:modified>
</cp:coreProperties>
</file>