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92" r:id="rId2"/>
    <p:sldId id="408" r:id="rId3"/>
    <p:sldId id="409" r:id="rId4"/>
    <p:sldId id="259" r:id="rId5"/>
    <p:sldId id="414" r:id="rId6"/>
    <p:sldId id="415" r:id="rId7"/>
    <p:sldId id="416" r:id="rId8"/>
    <p:sldId id="412" r:id="rId9"/>
    <p:sldId id="422" r:id="rId10"/>
    <p:sldId id="406" r:id="rId11"/>
    <p:sldId id="417" r:id="rId12"/>
    <p:sldId id="420" r:id="rId13"/>
    <p:sldId id="421" r:id="rId14"/>
    <p:sldId id="423" r:id="rId15"/>
    <p:sldId id="41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6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2"/>
    <p:restoredTop sz="70190"/>
  </p:normalViewPr>
  <p:slideViewPr>
    <p:cSldViewPr snapToGrid="0" snapToObjects="1" showGuides="1">
      <p:cViewPr varScale="1">
        <p:scale>
          <a:sx n="80" d="100"/>
          <a:sy n="80" d="100"/>
        </p:scale>
        <p:origin x="1518" y="90"/>
      </p:cViewPr>
      <p:guideLst>
        <p:guide orient="horz" pos="2137"/>
        <p:guide pos="26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CC39F-8179-AF45-9156-4DDC10A2A9E5}" type="doc">
      <dgm:prSet loTypeId="urn:microsoft.com/office/officeart/2009/layout/CircleArrow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A2B2B8-32CE-C140-AA98-5F6C6715B0C1}">
      <dgm:prSet phldrT="[Text]" custT="1"/>
      <dgm:spPr/>
      <dgm:t>
        <a:bodyPr/>
        <a:lstStyle/>
        <a:p>
          <a:r>
            <a:rPr lang="en-US" sz="2200" dirty="0"/>
            <a:t>Ocean Literacy</a:t>
          </a:r>
        </a:p>
      </dgm:t>
    </dgm:pt>
    <dgm:pt modelId="{DAC7193A-F109-5747-B5AE-DC482E4E2D67}" type="parTrans" cxnId="{5F99DB06-4FFB-A54A-81BA-3C2B6206C0D2}">
      <dgm:prSet/>
      <dgm:spPr/>
      <dgm:t>
        <a:bodyPr/>
        <a:lstStyle/>
        <a:p>
          <a:endParaRPr lang="en-US"/>
        </a:p>
      </dgm:t>
    </dgm:pt>
    <dgm:pt modelId="{AD00FE7F-F462-F345-AABD-F5296A06A8EF}" type="sibTrans" cxnId="{5F99DB06-4FFB-A54A-81BA-3C2B6206C0D2}">
      <dgm:prSet/>
      <dgm:spPr/>
      <dgm:t>
        <a:bodyPr/>
        <a:lstStyle/>
        <a:p>
          <a:endParaRPr lang="en-US"/>
        </a:p>
      </dgm:t>
    </dgm:pt>
    <dgm:pt modelId="{8311A3F5-5B5E-BD46-83A3-2BEA436D8801}">
      <dgm:prSet phldrT="[Text]" custT="1"/>
      <dgm:spPr/>
      <dgm:t>
        <a:bodyPr/>
        <a:lstStyle/>
        <a:p>
          <a:r>
            <a:rPr lang="en-US" sz="2200" dirty="0"/>
            <a:t>Science Communication</a:t>
          </a:r>
        </a:p>
      </dgm:t>
    </dgm:pt>
    <dgm:pt modelId="{7811FCCE-F316-C24A-B4BB-A710B87EC0A6}" type="parTrans" cxnId="{1CBAB698-177B-C640-B637-BB9303B1D1B1}">
      <dgm:prSet/>
      <dgm:spPr/>
      <dgm:t>
        <a:bodyPr/>
        <a:lstStyle/>
        <a:p>
          <a:endParaRPr lang="en-US"/>
        </a:p>
      </dgm:t>
    </dgm:pt>
    <dgm:pt modelId="{E405FC08-17D1-6F45-BC79-E5F09C82090D}" type="sibTrans" cxnId="{1CBAB698-177B-C640-B637-BB9303B1D1B1}">
      <dgm:prSet/>
      <dgm:spPr/>
      <dgm:t>
        <a:bodyPr/>
        <a:lstStyle/>
        <a:p>
          <a:endParaRPr lang="en-US"/>
        </a:p>
      </dgm:t>
    </dgm:pt>
    <dgm:pt modelId="{3BCE39CF-1F7E-0745-8F6C-1A8E1DC38ED9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DE3DF206-441E-7E48-B237-F5F4AB8BB95D}" type="parTrans" cxnId="{B1E872C1-795B-764C-9265-D9A68818E8B8}">
      <dgm:prSet/>
      <dgm:spPr/>
      <dgm:t>
        <a:bodyPr/>
        <a:lstStyle/>
        <a:p>
          <a:endParaRPr lang="en-US"/>
        </a:p>
      </dgm:t>
    </dgm:pt>
    <dgm:pt modelId="{5EDD1ECB-8B2A-2A48-B4FF-CB927ADD5536}" type="sibTrans" cxnId="{B1E872C1-795B-764C-9265-D9A68818E8B8}">
      <dgm:prSet/>
      <dgm:spPr/>
      <dgm:t>
        <a:bodyPr/>
        <a:lstStyle/>
        <a:p>
          <a:endParaRPr lang="en-US"/>
        </a:p>
      </dgm:t>
    </dgm:pt>
    <dgm:pt modelId="{1E31996A-0CDE-2A41-B4FD-41FF1313DDC7}" type="pres">
      <dgm:prSet presAssocID="{C9ECC39F-8179-AF45-9156-4DDC10A2A9E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CA8FB78-FB04-9546-8B39-D4DFA94AA39D}" type="pres">
      <dgm:prSet presAssocID="{D8A2B2B8-32CE-C140-AA98-5F6C6715B0C1}" presName="Accent1" presStyleCnt="0"/>
      <dgm:spPr/>
    </dgm:pt>
    <dgm:pt modelId="{6F638E9D-D5F4-4A4C-9B2C-7E85DE027058}" type="pres">
      <dgm:prSet presAssocID="{D8A2B2B8-32CE-C140-AA98-5F6C6715B0C1}" presName="Accent" presStyleLbl="node1" presStyleIdx="0" presStyleCnt="3"/>
      <dgm:spPr>
        <a:solidFill>
          <a:srgbClr val="002060"/>
        </a:solidFill>
        <a:ln>
          <a:solidFill>
            <a:srgbClr val="002060"/>
          </a:solidFill>
        </a:ln>
      </dgm:spPr>
    </dgm:pt>
    <dgm:pt modelId="{69639EE5-4906-4E4A-914A-C539ACAD9B8D}" type="pres">
      <dgm:prSet presAssocID="{D8A2B2B8-32CE-C140-AA98-5F6C6715B0C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4F18C1CF-8203-824A-87A5-7F6510388D9F}" type="pres">
      <dgm:prSet presAssocID="{8311A3F5-5B5E-BD46-83A3-2BEA436D8801}" presName="Accent2" presStyleCnt="0"/>
      <dgm:spPr/>
    </dgm:pt>
    <dgm:pt modelId="{FAD58B7B-DC37-E042-AA26-F0C9055B7248}" type="pres">
      <dgm:prSet presAssocID="{8311A3F5-5B5E-BD46-83A3-2BEA436D8801}" presName="Accent" presStyleLbl="node1" presStyleIdx="1" presStyleCnt="3"/>
      <dgm:spPr>
        <a:solidFill>
          <a:srgbClr val="002060"/>
        </a:solidFill>
        <a:ln>
          <a:solidFill>
            <a:srgbClr val="002060"/>
          </a:solidFill>
        </a:ln>
      </dgm:spPr>
    </dgm:pt>
    <dgm:pt modelId="{0DC51E76-DCBB-3E4F-B4EF-E4F735EE059F}" type="pres">
      <dgm:prSet presAssocID="{8311A3F5-5B5E-BD46-83A3-2BEA436D8801}" presName="Parent2" presStyleLbl="revTx" presStyleIdx="1" presStyleCnt="3" custScaleX="134661" custLinFactNeighborX="8553" custLinFactNeighborY="-2139">
        <dgm:presLayoutVars>
          <dgm:chMax val="1"/>
          <dgm:chPref val="1"/>
          <dgm:bulletEnabled val="1"/>
        </dgm:presLayoutVars>
      </dgm:prSet>
      <dgm:spPr/>
    </dgm:pt>
    <dgm:pt modelId="{14CB3539-343B-0B4C-8F58-F4EF8286627A}" type="pres">
      <dgm:prSet presAssocID="{3BCE39CF-1F7E-0745-8F6C-1A8E1DC38ED9}" presName="Accent3" presStyleCnt="0"/>
      <dgm:spPr/>
    </dgm:pt>
    <dgm:pt modelId="{2A62EBFE-96F6-B347-B069-CA822162F276}" type="pres">
      <dgm:prSet presAssocID="{3BCE39CF-1F7E-0745-8F6C-1A8E1DC38ED9}" presName="Accent" presStyleLbl="node1" presStyleIdx="2" presStyleCnt="3"/>
      <dgm:spPr>
        <a:solidFill>
          <a:srgbClr val="002060"/>
        </a:solidFill>
        <a:ln>
          <a:solidFill>
            <a:srgbClr val="002060"/>
          </a:solidFill>
        </a:ln>
      </dgm:spPr>
    </dgm:pt>
    <dgm:pt modelId="{202DBBAA-2451-E640-B0F6-C07FF5B6C3BF}" type="pres">
      <dgm:prSet presAssocID="{3BCE39CF-1F7E-0745-8F6C-1A8E1DC38ED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F99DB06-4FFB-A54A-81BA-3C2B6206C0D2}" srcId="{C9ECC39F-8179-AF45-9156-4DDC10A2A9E5}" destId="{D8A2B2B8-32CE-C140-AA98-5F6C6715B0C1}" srcOrd="0" destOrd="0" parTransId="{DAC7193A-F109-5747-B5AE-DC482E4E2D67}" sibTransId="{AD00FE7F-F462-F345-AABD-F5296A06A8EF}"/>
    <dgm:cxn modelId="{101E1883-9F2B-2641-9D0B-BBD2844BFD08}" type="presOf" srcId="{8311A3F5-5B5E-BD46-83A3-2BEA436D8801}" destId="{0DC51E76-DCBB-3E4F-B4EF-E4F735EE059F}" srcOrd="0" destOrd="0" presId="urn:microsoft.com/office/officeart/2009/layout/CircleArrowProcess"/>
    <dgm:cxn modelId="{2996E294-294D-7346-AA2E-A181F02CB79E}" type="presOf" srcId="{C9ECC39F-8179-AF45-9156-4DDC10A2A9E5}" destId="{1E31996A-0CDE-2A41-B4FD-41FF1313DDC7}" srcOrd="0" destOrd="0" presId="urn:microsoft.com/office/officeart/2009/layout/CircleArrowProcess"/>
    <dgm:cxn modelId="{1CBAB698-177B-C640-B637-BB9303B1D1B1}" srcId="{C9ECC39F-8179-AF45-9156-4DDC10A2A9E5}" destId="{8311A3F5-5B5E-BD46-83A3-2BEA436D8801}" srcOrd="1" destOrd="0" parTransId="{7811FCCE-F316-C24A-B4BB-A710B87EC0A6}" sibTransId="{E405FC08-17D1-6F45-BC79-E5F09C82090D}"/>
    <dgm:cxn modelId="{B1E872C1-795B-764C-9265-D9A68818E8B8}" srcId="{C9ECC39F-8179-AF45-9156-4DDC10A2A9E5}" destId="{3BCE39CF-1F7E-0745-8F6C-1A8E1DC38ED9}" srcOrd="2" destOrd="0" parTransId="{DE3DF206-441E-7E48-B237-F5F4AB8BB95D}" sibTransId="{5EDD1ECB-8B2A-2A48-B4FF-CB927ADD5536}"/>
    <dgm:cxn modelId="{343DD1D6-AFBA-9441-9206-9FF3FE8A8EA6}" type="presOf" srcId="{D8A2B2B8-32CE-C140-AA98-5F6C6715B0C1}" destId="{69639EE5-4906-4E4A-914A-C539ACAD9B8D}" srcOrd="0" destOrd="0" presId="urn:microsoft.com/office/officeart/2009/layout/CircleArrowProcess"/>
    <dgm:cxn modelId="{617938DC-8D06-D84B-94C1-283BBAFCD0E9}" type="presOf" srcId="{3BCE39CF-1F7E-0745-8F6C-1A8E1DC38ED9}" destId="{202DBBAA-2451-E640-B0F6-C07FF5B6C3BF}" srcOrd="0" destOrd="0" presId="urn:microsoft.com/office/officeart/2009/layout/CircleArrowProcess"/>
    <dgm:cxn modelId="{C8627AEA-60E6-344A-9679-5959A74E8781}" type="presParOf" srcId="{1E31996A-0CDE-2A41-B4FD-41FF1313DDC7}" destId="{ACA8FB78-FB04-9546-8B39-D4DFA94AA39D}" srcOrd="0" destOrd="0" presId="urn:microsoft.com/office/officeart/2009/layout/CircleArrowProcess"/>
    <dgm:cxn modelId="{FB3DC5D8-7FB0-6340-823D-71605911269A}" type="presParOf" srcId="{ACA8FB78-FB04-9546-8B39-D4DFA94AA39D}" destId="{6F638E9D-D5F4-4A4C-9B2C-7E85DE027058}" srcOrd="0" destOrd="0" presId="urn:microsoft.com/office/officeart/2009/layout/CircleArrowProcess"/>
    <dgm:cxn modelId="{6BE9B10B-36AC-4C4A-BA2C-5A17A8BA0A4A}" type="presParOf" srcId="{1E31996A-0CDE-2A41-B4FD-41FF1313DDC7}" destId="{69639EE5-4906-4E4A-914A-C539ACAD9B8D}" srcOrd="1" destOrd="0" presId="urn:microsoft.com/office/officeart/2009/layout/CircleArrowProcess"/>
    <dgm:cxn modelId="{3854949A-C0E0-1A4A-9A54-E641ED378529}" type="presParOf" srcId="{1E31996A-0CDE-2A41-B4FD-41FF1313DDC7}" destId="{4F18C1CF-8203-824A-87A5-7F6510388D9F}" srcOrd="2" destOrd="0" presId="urn:microsoft.com/office/officeart/2009/layout/CircleArrowProcess"/>
    <dgm:cxn modelId="{DEF73AF6-DE50-AA46-977A-8EB2041F1B61}" type="presParOf" srcId="{4F18C1CF-8203-824A-87A5-7F6510388D9F}" destId="{FAD58B7B-DC37-E042-AA26-F0C9055B7248}" srcOrd="0" destOrd="0" presId="urn:microsoft.com/office/officeart/2009/layout/CircleArrowProcess"/>
    <dgm:cxn modelId="{B1A00219-D671-3747-8E37-0DF738DFDBAE}" type="presParOf" srcId="{1E31996A-0CDE-2A41-B4FD-41FF1313DDC7}" destId="{0DC51E76-DCBB-3E4F-B4EF-E4F735EE059F}" srcOrd="3" destOrd="0" presId="urn:microsoft.com/office/officeart/2009/layout/CircleArrowProcess"/>
    <dgm:cxn modelId="{3F10B6ED-0915-D642-93E6-2FFFED028A94}" type="presParOf" srcId="{1E31996A-0CDE-2A41-B4FD-41FF1313DDC7}" destId="{14CB3539-343B-0B4C-8F58-F4EF8286627A}" srcOrd="4" destOrd="0" presId="urn:microsoft.com/office/officeart/2009/layout/CircleArrowProcess"/>
    <dgm:cxn modelId="{6AC4722C-B5C1-594C-87B4-5E150BF5129A}" type="presParOf" srcId="{14CB3539-343B-0B4C-8F58-F4EF8286627A}" destId="{2A62EBFE-96F6-B347-B069-CA822162F276}" srcOrd="0" destOrd="0" presId="urn:microsoft.com/office/officeart/2009/layout/CircleArrowProcess"/>
    <dgm:cxn modelId="{D0F50C63-3A35-2444-830E-02EF423DB786}" type="presParOf" srcId="{1E31996A-0CDE-2A41-B4FD-41FF1313DDC7}" destId="{202DBBAA-2451-E640-B0F6-C07FF5B6C3BF}" srcOrd="5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38E9D-D5F4-4A4C-9B2C-7E85DE027058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39EE5-4906-4E4A-914A-C539ACAD9B8D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Ocean Literacy</a:t>
          </a:r>
        </a:p>
      </dsp:txBody>
      <dsp:txXfrm>
        <a:off x="3698614" y="941764"/>
        <a:ext cx="1449298" cy="724475"/>
      </dsp:txXfrm>
    </dsp:sp>
    <dsp:sp modelId="{FAD58B7B-DC37-E042-AA26-F0C9055B7248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51E76-DCBB-3E4F-B4EF-E4F735EE059F}">
      <dsp:nvSpPr>
        <dsp:cNvPr id="0" name=""/>
        <dsp:cNvSpPr/>
      </dsp:nvSpPr>
      <dsp:spPr>
        <a:xfrm>
          <a:off x="2849936" y="2433740"/>
          <a:ext cx="1951639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Science Communication</a:t>
          </a:r>
        </a:p>
      </dsp:txBody>
      <dsp:txXfrm>
        <a:off x="2849936" y="2433740"/>
        <a:ext cx="1951639" cy="724475"/>
      </dsp:txXfrm>
    </dsp:sp>
    <dsp:sp modelId="{2A62EBFE-96F6-B347-B069-CA822162F276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DBBAA-2451-E640-B0F6-C07FF5B6C3BF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Engagement</a:t>
          </a:r>
        </a:p>
      </dsp:txBody>
      <dsp:txXfrm>
        <a:off x="3702042" y="3958878"/>
        <a:ext cx="1449298" cy="72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A9C60-339F-8D42-B816-69E9AD592A5C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CBC60-9618-D040-BA59-9BE1DB4FC9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19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FCFBD-13E8-EA4C-B078-23B179CDC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8DD55-4920-3040-964E-412996828C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95314-BAF8-6742-BF73-BD0E1E568EB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345C13-E53D-0C46-9799-659ED07C0448}" type="slidenum">
              <a:t>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6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2069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271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6755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926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717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FCFBD-13E8-EA4C-B078-23B179CDC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8DD55-4920-3040-964E-412996828C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GB" dirty="0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95314-BAF8-6742-BF73-BD0E1E568EB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345C13-E53D-0C46-9799-659ED07C0448}" type="slidenum">
              <a:t>15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19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BC60-9618-D040-BA59-9BE1DB4FC9F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927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br>
              <a:rPr lang="de-DE" dirty="0"/>
            </a:br>
            <a:endParaRPr lang="de-DE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CBC60-9618-D040-BA59-9BE1DB4FC9F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20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5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dirty="0"/>
              <a:t>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285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80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75656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03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9126-BB97-F447-8732-11D558809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CA106-3981-3B4E-AA9F-063B4437B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83630-28CD-B241-8885-29455BF2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F1001-4DCD-254E-8E31-B42FC4AAD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0A9FC-61E7-8D4C-84F1-F2E5774D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6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2917-5F3C-0148-A0BC-16613B4C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DDDA76-B829-F943-AE85-2337B4CA4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4AC01-6768-0846-B75D-81BFFD5A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592D-B740-9F4F-A7CE-2EBEC22A7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5F4D-75F2-3445-AFF3-D03887EF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92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1A303-FF83-EE4D-8223-588F0501D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E0531-75BA-134F-84A1-2FF34FE0D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26DC1-B189-B641-80A5-F02EDCC5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54FCF-3656-3A42-8AC2-A3D3D0504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ABB65-14DC-6848-8803-C5A6FDDC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20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26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3359A-A52A-8E47-9FA3-507A92294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798B2-DF0D-F04D-89A5-8F6C160B0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3749-2EA6-EF4E-A903-5327E3C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6B322-CC3E-A94F-86D2-E97EAB01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A7C1D-5EEA-8847-80A0-4E0A4AA3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6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09F5-8F86-3E4E-9FEB-BED119CE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2F580-2D84-9B42-A3B3-9B6B904D6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F817-BE42-B049-A1E7-A75BA569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C31D2-BB4C-AE42-937F-B8FA2B8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2F5AF-B67C-054D-871B-C30B4002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05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D2A3-1326-9347-95AD-36F2F2F8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36A3-A013-D14F-BE9A-318C50054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F4F5C-4F82-0740-A5FA-35580C28C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B0E9E-7CA6-B747-8867-EBEC81C5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A865E-F907-324B-B62C-9173CF88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38DAF-CB94-764E-ABDA-3297AD40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92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4C54-662F-0846-912F-BD6C5DA0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172F1-5478-4F45-87B1-D1720B30C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1931B-4221-694C-83E6-02DBCCEAD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74066-A748-FE42-93FB-A08DCE179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768B8C-1EF1-324A-834A-BF0012FF2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633D45-6FB2-CA41-9C8D-31AB9416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108CD-0CBD-6641-8A1D-34605CB5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3A209-E7B0-594A-9D5C-2A887A0D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34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3244-9B57-704C-9FCF-07B29533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2EF5A-6E72-0744-A6AE-5996340D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1C365-4B71-3042-9828-AB79744A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5A45F-BA05-2646-AFEE-EE24507C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90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F704F-4F18-1B41-BE76-5841EAB80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E3035C-66D5-9A4C-A662-AC47461B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F34B-D472-EF4E-8B86-C2F671D27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669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A12F-AFAD-0743-BB98-FB188D84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BDB74-6551-C14D-86D5-58168AF10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FA7C2-5628-5640-BADC-013CC02BE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13FD7-CFFB-D04C-8C9B-D2096844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496C3-AE00-4F4E-A3CA-06EA8FF7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B4875-F1CB-294D-BB4D-F4437E00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19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0DAC-D4B2-6640-BBCE-BC648F92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C775C-48C6-3748-808D-1FF5F2A48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AC9-B748-BE4B-B53A-A60DC1F60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61CD-134F-DA43-9EA0-79C0802FF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7D94B-159E-A443-8637-5503CA81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FAD43-48B9-D64B-AC0C-E9448E81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67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AEBDD-4D9A-844F-B73D-A86AA5B3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7982B-F308-3645-B22C-1B963BFD0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4682E-98F1-6048-8C20-69A592F5C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E308-6A18-3F40-883D-E7F997CB12C2}" type="datetimeFigureOut">
              <a:rPr lang="de-DE" smtClean="0"/>
              <a:t>16.03.2023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67259-EB6C-F247-899A-56E30BDDC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87E6E-925B-7440-B1EC-197261FE8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59F8-1A29-6443-A80B-7777DE65AD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54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tif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35.tiff"/><Relationship Id="rId3" Type="http://schemas.openxmlformats.org/officeDocument/2006/relationships/image" Target="../media/image4.emf"/><Relationship Id="rId7" Type="http://schemas.openxmlformats.org/officeDocument/2006/relationships/image" Target="../media/image29.tiff"/><Relationship Id="rId12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5" Type="http://schemas.openxmlformats.org/officeDocument/2006/relationships/image" Target="../media/image27.tiff"/><Relationship Id="rId15" Type="http://schemas.openxmlformats.org/officeDocument/2006/relationships/image" Target="../media/image37.tiff"/><Relationship Id="rId10" Type="http://schemas.openxmlformats.org/officeDocument/2006/relationships/image" Target="../media/image32.tiff"/><Relationship Id="rId4" Type="http://schemas.openxmlformats.org/officeDocument/2006/relationships/image" Target="../media/image5.tiff"/><Relationship Id="rId9" Type="http://schemas.openxmlformats.org/officeDocument/2006/relationships/image" Target="../media/image31.tiff"/><Relationship Id="rId1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tif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google.com/url?sa=t&amp;rct=j&amp;q=&amp;esrc=s&amp;source=web&amp;cd=&amp;ved=2ahUKEwiz0dS7rN_9AhWKILcAHQt_DeUQFnoECA0QAQ&amp;url=https%3A%2F%2Fwww.pnas.org%2Fdoi%2F10.1073%2Fpnas.1320645111&amp;usg=AOvVaw3WwvErT3goonDZi8peT7-W" TargetMode="Externa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hyperlink" Target="http://www.marineboard.eu/" TargetMode="External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em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microsoft.com/office/2007/relationships/diagramDrawing" Target="../diagrams/drawing1.xml"/><Relationship Id="rId5" Type="http://schemas.openxmlformats.org/officeDocument/2006/relationships/image" Target="../media/image6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tiff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tiff"/><Relationship Id="rId5" Type="http://schemas.openxmlformats.org/officeDocument/2006/relationships/image" Target="../media/image5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7.tiff"/><Relationship Id="rId3" Type="http://schemas.openxmlformats.org/officeDocument/2006/relationships/image" Target="../media/image10.jpg"/><Relationship Id="rId7" Type="http://schemas.openxmlformats.org/officeDocument/2006/relationships/image" Target="../media/image12.tiff"/><Relationship Id="rId12" Type="http://schemas.openxmlformats.org/officeDocument/2006/relationships/image" Target="file:////var/folders/zf/06fkvrps251c8hmft7kgntzxxr0stb/T/com.microsoft.Word/WebArchiveCopyPasteTempFiles/%3fauth=co&amp;loc=en_US&amp;id=12765&amp;part=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f"/><Relationship Id="rId11" Type="http://schemas.openxmlformats.org/officeDocument/2006/relationships/image" Target="../media/image16.jpeg"/><Relationship Id="rId5" Type="http://schemas.openxmlformats.org/officeDocument/2006/relationships/image" Target="../media/image5.tiff"/><Relationship Id="rId10" Type="http://schemas.openxmlformats.org/officeDocument/2006/relationships/image" Target="../media/image15.jpg"/><Relationship Id="rId4" Type="http://schemas.openxmlformats.org/officeDocument/2006/relationships/image" Target="../media/image4.emf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1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CF21DC-7A1C-0145-AE17-F004D7F19326}"/>
              </a:ext>
            </a:extLst>
          </p:cNvPr>
          <p:cNvSpPr/>
          <p:nvPr/>
        </p:nvSpPr>
        <p:spPr>
          <a:xfrm>
            <a:off x="0" y="9077"/>
            <a:ext cx="12192000" cy="6858000"/>
          </a:xfrm>
          <a:prstGeom prst="rect">
            <a:avLst/>
          </a:prstGeom>
          <a:solidFill>
            <a:srgbClr val="243962"/>
          </a:solidFill>
          <a:ln>
            <a:solidFill>
              <a:srgbClr val="2439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D4A483-4639-9147-AABD-A097D2ED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9583590" y="5438178"/>
            <a:ext cx="2608410" cy="1331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17258-B1C4-B048-B829-01AF9251B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69"/>
            <a:ext cx="12279086" cy="334638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F672ED-E304-B74F-80A7-DF4523543AB5}"/>
              </a:ext>
            </a:extLst>
          </p:cNvPr>
          <p:cNvSpPr txBox="1">
            <a:spLocks/>
          </p:cNvSpPr>
          <p:nvPr/>
        </p:nvSpPr>
        <p:spPr>
          <a:xfrm>
            <a:off x="1100318" y="1257301"/>
            <a:ext cx="10660577" cy="1939584"/>
          </a:xfrm>
          <a:prstGeom prst="rect">
            <a:avLst/>
          </a:prstGeom>
          <a:solidFill>
            <a:srgbClr val="DEEBF7">
              <a:alpha val="69804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+mn-lt"/>
              </a:rPr>
              <a:t>Experiences from EMB Young Ambassadors:</a:t>
            </a:r>
          </a:p>
          <a:p>
            <a:r>
              <a:rPr lang="en-US" sz="4400" i="1" dirty="0">
                <a:latin typeface="+mn-lt"/>
              </a:rPr>
              <a:t>Connecting research with marine policy and society</a:t>
            </a:r>
            <a:endParaRPr lang="en-GB" sz="4400" dirty="0">
              <a:latin typeface="+mn-lt"/>
            </a:endParaRPr>
          </a:p>
        </p:txBody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EA3DDDEA-0566-0241-B097-8E6777CCE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632755" y="3802261"/>
            <a:ext cx="2372857" cy="2372858"/>
          </a:xfrm>
          <a:prstGeom prst="ellips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8" name="Image 11">
            <a:extLst>
              <a:ext uri="{FF2B5EF4-FFF2-40B4-BE49-F238E27FC236}">
                <a16:creationId xmlns:a16="http://schemas.microsoft.com/office/drawing/2014/main" id="{42E9C572-8D00-5841-8E10-12937454297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64825" y="3793866"/>
            <a:ext cx="470986" cy="379405"/>
          </a:xfrm>
          <a:prstGeom prst="rect">
            <a:avLst/>
          </a:prstGeom>
          <a:ln>
            <a:noFill/>
          </a:ln>
        </p:spPr>
      </p:pic>
      <p:sp>
        <p:nvSpPr>
          <p:cNvPr id="19" name="Rectangle : coins arrondis 10">
            <a:extLst>
              <a:ext uri="{FF2B5EF4-FFF2-40B4-BE49-F238E27FC236}">
                <a16:creationId xmlns:a16="http://schemas.microsoft.com/office/drawing/2014/main" id="{BDC690B5-AC5C-8948-8EA2-20626BBD3464}"/>
              </a:ext>
            </a:extLst>
          </p:cNvPr>
          <p:cNvSpPr/>
          <p:nvPr/>
        </p:nvSpPr>
        <p:spPr>
          <a:xfrm>
            <a:off x="3289655" y="4019800"/>
            <a:ext cx="2806345" cy="45351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72806-9D63-A944-8265-AAEFE78014FA}"/>
              </a:ext>
            </a:extLst>
          </p:cNvPr>
          <p:cNvSpPr/>
          <p:nvPr/>
        </p:nvSpPr>
        <p:spPr>
          <a:xfrm>
            <a:off x="3457575" y="4023293"/>
            <a:ext cx="5291184" cy="46166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/>
              <a:t>Dr Rebecca </a:t>
            </a:r>
            <a:r>
              <a:rPr lang="fr-FR" sz="2400" b="1" dirty="0" err="1"/>
              <a:t>Zitoun</a:t>
            </a:r>
            <a:endParaRPr lang="fr-FR" sz="2400" b="1" dirty="0"/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DA7658E0-676D-4E41-B012-111834372BCD}"/>
              </a:ext>
            </a:extLst>
          </p:cNvPr>
          <p:cNvSpPr txBox="1"/>
          <p:nvPr/>
        </p:nvSpPr>
        <p:spPr>
          <a:xfrm>
            <a:off x="3307188" y="4770417"/>
            <a:ext cx="6496812" cy="15739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</a:pPr>
            <a:r>
              <a:rPr lang="fr-FR" spc="60" dirty="0">
                <a:solidFill>
                  <a:schemeClr val="bg1"/>
                </a:solidFill>
              </a:rPr>
              <a:t>Marine </a:t>
            </a:r>
            <a:r>
              <a:rPr lang="fr-FR" spc="60" dirty="0" err="1">
                <a:solidFill>
                  <a:schemeClr val="bg1"/>
                </a:solidFill>
              </a:rPr>
              <a:t>Mineral</a:t>
            </a:r>
            <a:r>
              <a:rPr lang="fr-FR" spc="60" dirty="0">
                <a:solidFill>
                  <a:schemeClr val="bg1"/>
                </a:solidFill>
              </a:rPr>
              <a:t> </a:t>
            </a:r>
            <a:r>
              <a:rPr lang="fr-FR" spc="60" dirty="0" err="1">
                <a:solidFill>
                  <a:schemeClr val="bg1"/>
                </a:solidFill>
              </a:rPr>
              <a:t>Resources</a:t>
            </a:r>
            <a:r>
              <a:rPr lang="fr-FR" spc="60" dirty="0">
                <a:solidFill>
                  <a:schemeClr val="bg1"/>
                </a:solidFill>
              </a:rPr>
              <a:t> Group </a:t>
            </a:r>
          </a:p>
          <a:p>
            <a:pPr>
              <a:spcBef>
                <a:spcPts val="600"/>
              </a:spcBef>
            </a:pPr>
            <a:r>
              <a:rPr lang="fr-FR" spc="60" dirty="0">
                <a:solidFill>
                  <a:schemeClr val="bg1"/>
                </a:solidFill>
              </a:rPr>
              <a:t>GEOMAR Helmholtz Centre for </a:t>
            </a:r>
            <a:r>
              <a:rPr lang="fr-FR" spc="60" dirty="0" err="1">
                <a:solidFill>
                  <a:schemeClr val="bg1"/>
                </a:solidFill>
              </a:rPr>
              <a:t>Ocean</a:t>
            </a:r>
            <a:r>
              <a:rPr lang="fr-FR" spc="60" dirty="0">
                <a:solidFill>
                  <a:schemeClr val="bg1"/>
                </a:solidFill>
              </a:rPr>
              <a:t> </a:t>
            </a:r>
            <a:r>
              <a:rPr lang="fr-FR" spc="60" dirty="0" err="1">
                <a:solidFill>
                  <a:schemeClr val="bg1"/>
                </a:solidFill>
              </a:rPr>
              <a:t>Research</a:t>
            </a:r>
            <a:r>
              <a:rPr lang="fr-FR" spc="60" dirty="0">
                <a:solidFill>
                  <a:schemeClr val="bg1"/>
                </a:solidFill>
              </a:rPr>
              <a:t> Kiel </a:t>
            </a:r>
          </a:p>
          <a:p>
            <a:pPr>
              <a:spcBef>
                <a:spcPts val="600"/>
              </a:spcBef>
            </a:pPr>
            <a:r>
              <a:rPr lang="en-GB" i="1" dirty="0" err="1">
                <a:solidFill>
                  <a:schemeClr val="bg1"/>
                </a:solidFill>
                <a:cs typeface="Calibri" panose="020F0502020204030204" pitchFamily="34" charset="0"/>
              </a:rPr>
              <a:t>rzitoun@geomar.de</a:t>
            </a:r>
            <a:endParaRPr lang="en-GB" i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400" spc="6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9BC1E9-C0A4-9C47-B738-81331CF35694}"/>
              </a:ext>
            </a:extLst>
          </p:cNvPr>
          <p:cNvSpPr/>
          <p:nvPr/>
        </p:nvSpPr>
        <p:spPr>
          <a:xfrm>
            <a:off x="0" y="6486806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EMB Science Webinar  </a:t>
            </a:r>
            <a:r>
              <a:rPr lang="de-DE" sz="1600" b="1" dirty="0">
                <a:solidFill>
                  <a:schemeClr val="bg1"/>
                </a:solidFill>
              </a:rPr>
              <a:t>- </a:t>
            </a:r>
            <a:r>
              <a:rPr lang="en-GB" sz="1600" dirty="0">
                <a:solidFill>
                  <a:schemeClr val="bg1"/>
                </a:solidFill>
              </a:rPr>
              <a:t>16 March 2023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ENGAGEMENT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DA8A4C-6C98-CF45-85CD-0C2546630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01942"/>
            <a:ext cx="5837236" cy="54920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7D5CC9-9679-BD4C-94EA-EEEBF924E22B}"/>
              </a:ext>
            </a:extLst>
          </p:cNvPr>
          <p:cNvSpPr/>
          <p:nvPr/>
        </p:nvSpPr>
        <p:spPr>
          <a:xfrm>
            <a:off x="643980" y="2008469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Co-design </a:t>
            </a:r>
            <a:r>
              <a:rPr lang="de-DE" sz="2000" dirty="0" err="1"/>
              <a:t>and</a:t>
            </a:r>
            <a:r>
              <a:rPr lang="de-DE" sz="2000" dirty="0"/>
              <a:t> Co-</a:t>
            </a:r>
            <a:r>
              <a:rPr lang="de-DE" sz="2000" dirty="0" err="1"/>
              <a:t>development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Speaking</a:t>
            </a:r>
            <a:r>
              <a:rPr lang="de-DE" sz="2000" dirty="0"/>
              <a:t> </a:t>
            </a:r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language</a:t>
            </a:r>
            <a:r>
              <a:rPr lang="de-DE" sz="20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Finding</a:t>
            </a:r>
            <a:r>
              <a:rPr lang="de-DE" sz="2000" dirty="0"/>
              <a:t> </a:t>
            </a:r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denominator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Building </a:t>
            </a:r>
            <a:r>
              <a:rPr lang="de-DE" sz="2000" dirty="0" err="1"/>
              <a:t>ownership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trust</a:t>
            </a:r>
            <a:endParaRPr lang="de-DE" sz="2000" dirty="0"/>
          </a:p>
          <a:p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60DDD2-6CC9-FF45-9544-F25363494269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027F56-789F-A249-8084-9EAAF9530A54}"/>
              </a:ext>
            </a:extLst>
          </p:cNvPr>
          <p:cNvSpPr/>
          <p:nvPr/>
        </p:nvSpPr>
        <p:spPr>
          <a:xfrm>
            <a:off x="643980" y="1273758"/>
            <a:ext cx="3348152" cy="590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PARTICIPATORY APPROACH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F7367-EF0B-0E43-9804-C3AC1FC36FA7}"/>
              </a:ext>
            </a:extLst>
          </p:cNvPr>
          <p:cNvSpPr/>
          <p:nvPr/>
        </p:nvSpPr>
        <p:spPr>
          <a:xfrm>
            <a:off x="10191363" y="621844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Dinseh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et al., 2018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65DC42-BECF-CE4D-A60E-AD8704A3A423}"/>
              </a:ext>
            </a:extLst>
          </p:cNvPr>
          <p:cNvGrpSpPr/>
          <p:nvPr/>
        </p:nvGrpSpPr>
        <p:grpSpPr>
          <a:xfrm>
            <a:off x="643981" y="4079085"/>
            <a:ext cx="3348152" cy="1916779"/>
            <a:chOff x="643981" y="4079085"/>
            <a:chExt cx="3348152" cy="19167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300575-D667-E74C-BBD5-56D7B1147CF0}"/>
                </a:ext>
              </a:extLst>
            </p:cNvPr>
            <p:cNvSpPr/>
            <p:nvPr/>
          </p:nvSpPr>
          <p:spPr>
            <a:xfrm>
              <a:off x="643981" y="5405744"/>
              <a:ext cx="3348152" cy="59012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/>
                <a:t>PURPOSE AND TARGET </a:t>
              </a:r>
            </a:p>
            <a:p>
              <a:pPr algn="ctr"/>
              <a:r>
                <a:rPr lang="de-DE" sz="2000" b="1" dirty="0"/>
                <a:t>DRIVEN SCIENCE</a:t>
              </a:r>
            </a:p>
          </p:txBody>
        </p:sp>
        <p:sp>
          <p:nvSpPr>
            <p:cNvPr id="16" name="Striped Right Arrow 15">
              <a:extLst>
                <a:ext uri="{FF2B5EF4-FFF2-40B4-BE49-F238E27FC236}">
                  <a16:creationId xmlns:a16="http://schemas.microsoft.com/office/drawing/2014/main" id="{F722DFFF-BF3F-AB44-B5E4-85EABA8CBF0E}"/>
                </a:ext>
              </a:extLst>
            </p:cNvPr>
            <p:cNvSpPr/>
            <p:nvPr/>
          </p:nvSpPr>
          <p:spPr>
            <a:xfrm rot="5400000">
              <a:off x="1751091" y="4136543"/>
              <a:ext cx="1133930" cy="1019014"/>
            </a:xfrm>
            <a:prstGeom prst="striped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100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ENGAGEMENT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0DDD2-6CC9-FF45-9544-F25363494269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FD874F-E011-3348-B7EC-40E378EDDDC7}"/>
              </a:ext>
            </a:extLst>
          </p:cNvPr>
          <p:cNvSpPr/>
          <p:nvPr/>
        </p:nvSpPr>
        <p:spPr>
          <a:xfrm>
            <a:off x="879473" y="1379122"/>
            <a:ext cx="426414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Future Science Briefs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519876-550E-AB46-83A7-2A49F5CBB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746" y="1964945"/>
            <a:ext cx="1448203" cy="20494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0C5967-1C33-AF4E-B046-1682DCB04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284" y="1973974"/>
            <a:ext cx="1392915" cy="19898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62171-401C-AD4A-86E4-99134DE32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049" y="1974066"/>
            <a:ext cx="1401570" cy="20050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84F646-A667-BB45-B8A2-505A1EA09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970" y="3949592"/>
            <a:ext cx="1408583" cy="199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7018A21-E4CC-EF4F-B28F-AEB0B355DA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674" y="3940386"/>
            <a:ext cx="1448203" cy="205314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FB2A2E-E1C3-514F-88EE-1AE64F987E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107" y="3963853"/>
            <a:ext cx="1425822" cy="2021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0593C0-791F-D949-819E-1B9AE3398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147" y="1957669"/>
            <a:ext cx="1425823" cy="20214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8C5BDC-DFB1-A944-95CF-CD13FFB37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6766" y="1973973"/>
            <a:ext cx="1381967" cy="19592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F133CE5-F60D-8E48-B0DD-B6B68E89ED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6836" y="1982400"/>
            <a:ext cx="1381967" cy="19592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B4567D-5AB4-DC44-962F-79D43BF57C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7784" y="3953605"/>
            <a:ext cx="1464691" cy="20765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FAF71F-4DE6-1041-8A38-11FF2D7083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0224" y="3957750"/>
            <a:ext cx="1381968" cy="19592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7FC6FE3-3CF5-A743-98C2-C8B3716A5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1963" y="3949323"/>
            <a:ext cx="1408773" cy="199724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482BAE8-E1C4-2647-926C-481B9CA0CE79}"/>
              </a:ext>
            </a:extLst>
          </p:cNvPr>
          <p:cNvSpPr/>
          <p:nvPr/>
        </p:nvSpPr>
        <p:spPr>
          <a:xfrm>
            <a:off x="6725676" y="1378507"/>
            <a:ext cx="426414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 err="1">
                <a:solidFill>
                  <a:schemeClr val="bg1"/>
                </a:solidFill>
              </a:rPr>
              <a:t>Policy</a:t>
            </a:r>
            <a:r>
              <a:rPr lang="de-DE" sz="2400" b="1" dirty="0">
                <a:solidFill>
                  <a:schemeClr val="bg1"/>
                </a:solidFill>
              </a:rPr>
              <a:t> Briefs</a:t>
            </a:r>
          </a:p>
        </p:txBody>
      </p:sp>
    </p:spTree>
    <p:extLst>
      <p:ext uri="{BB962C8B-B14F-4D97-AF65-F5344CB8AC3E}">
        <p14:creationId xmlns:p14="http://schemas.microsoft.com/office/powerpoint/2010/main" val="360167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ENGAGEMENT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0DDD2-6CC9-FF45-9544-F25363494269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0916F9-5E95-9B45-B8E1-DAEC71E9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847" y="1803426"/>
            <a:ext cx="3865562" cy="38655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885455F-7B85-7649-916E-8A4DB6483539}"/>
              </a:ext>
            </a:extLst>
          </p:cNvPr>
          <p:cNvSpPr/>
          <p:nvPr/>
        </p:nvSpPr>
        <p:spPr>
          <a:xfrm>
            <a:off x="879473" y="1210517"/>
            <a:ext cx="426414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Science-</a:t>
            </a:r>
            <a:r>
              <a:rPr lang="de-DE" sz="2400" b="1" dirty="0" err="1">
                <a:solidFill>
                  <a:schemeClr val="bg1"/>
                </a:solidFill>
              </a:rPr>
              <a:t>Policy</a:t>
            </a:r>
            <a:r>
              <a:rPr lang="de-DE" sz="2400" b="1" dirty="0">
                <a:solidFill>
                  <a:schemeClr val="bg1"/>
                </a:solidFill>
              </a:rPr>
              <a:t> Webinars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7C2345-1A42-AB4C-B3AF-418FEC2AE0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10" t="9348" r="6591" b="8163"/>
          <a:stretch/>
        </p:blipFill>
        <p:spPr>
          <a:xfrm>
            <a:off x="1134325" y="1819705"/>
            <a:ext cx="3865562" cy="362772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FB9385-9077-BD44-8E59-D1E4ECAE3D50}"/>
              </a:ext>
            </a:extLst>
          </p:cNvPr>
          <p:cNvSpPr/>
          <p:nvPr/>
        </p:nvSpPr>
        <p:spPr>
          <a:xfrm>
            <a:off x="993771" y="5551621"/>
            <a:ext cx="414666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 b="1" dirty="0"/>
              <a:t>20 April 2023</a:t>
            </a:r>
            <a:r>
              <a:rPr lang="de-DE" sz="1600" dirty="0"/>
              <a:t>: EMBracing the Ocean artists-in-residence: Enabling Ocean sustainability through creative collaboration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A4F1EF-C7E9-AE42-AFC7-21112B318D11}"/>
              </a:ext>
            </a:extLst>
          </p:cNvPr>
          <p:cNvSpPr/>
          <p:nvPr/>
        </p:nvSpPr>
        <p:spPr>
          <a:xfrm>
            <a:off x="7133734" y="1210517"/>
            <a:ext cx="4264146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ECOP Webinars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61F4BC-3109-3541-B43C-2CD0A2DB9C80}"/>
              </a:ext>
            </a:extLst>
          </p:cNvPr>
          <p:cNvSpPr/>
          <p:nvPr/>
        </p:nvSpPr>
        <p:spPr>
          <a:xfrm>
            <a:off x="7272847" y="5800232"/>
            <a:ext cx="414666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1600" b="1" dirty="0"/>
              <a:t>5 April 2023: </a:t>
            </a:r>
            <a:r>
              <a:rPr lang="de-DE" sz="1600" dirty="0" err="1">
                <a:latin typeface="open_sanssemibold"/>
              </a:rPr>
              <a:t>Deep</a:t>
            </a:r>
            <a:r>
              <a:rPr lang="de-DE" sz="1600" dirty="0">
                <a:latin typeface="open_sanssemibold"/>
              </a:rPr>
              <a:t> </a:t>
            </a:r>
            <a:r>
              <a:rPr lang="de-DE" sz="1600" dirty="0" err="1">
                <a:latin typeface="open_sanssemibold"/>
              </a:rPr>
              <a:t>sea</a:t>
            </a:r>
            <a:r>
              <a:rPr lang="de-DE" sz="1600" dirty="0">
                <a:latin typeface="open_sanssemibold"/>
              </a:rPr>
              <a:t> </a:t>
            </a:r>
            <a:r>
              <a:rPr lang="de-DE" sz="1600" dirty="0" err="1">
                <a:latin typeface="open_sanssemibold"/>
              </a:rPr>
              <a:t>mining</a:t>
            </a:r>
            <a:r>
              <a:rPr lang="de-DE" sz="1600" dirty="0">
                <a:latin typeface="open_sanssemibold"/>
              </a:rPr>
              <a:t> </a:t>
            </a:r>
            <a:r>
              <a:rPr lang="de-DE" sz="1600" dirty="0" err="1">
                <a:latin typeface="open_sanssemibold"/>
              </a:rPr>
              <a:t>and</a:t>
            </a:r>
            <a:r>
              <a:rPr lang="de-DE" sz="1600" dirty="0">
                <a:latin typeface="open_sanssemibold"/>
              </a:rPr>
              <a:t> </a:t>
            </a:r>
            <a:r>
              <a:rPr lang="de-DE" sz="1600" dirty="0" err="1">
                <a:latin typeface="open_sanssemibold"/>
              </a:rPr>
              <a:t>conservation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1841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ENGAGEMENT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60DDD2-6CC9-FF45-9544-F25363494269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89C091-E2EE-3E44-B4AF-788952746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87" y="1954305"/>
            <a:ext cx="5495520" cy="27781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FED09D-C443-EE4E-8E60-167DFC4BBE90}"/>
              </a:ext>
            </a:extLst>
          </p:cNvPr>
          <p:cNvSpPr/>
          <p:nvPr/>
        </p:nvSpPr>
        <p:spPr>
          <a:xfrm>
            <a:off x="272716" y="5198317"/>
            <a:ext cx="56312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 err="1"/>
              <a:t>Provides</a:t>
            </a:r>
            <a:r>
              <a:rPr lang="de-DE" dirty="0"/>
              <a:t> a </a:t>
            </a:r>
            <a:r>
              <a:rPr lang="de-DE" dirty="0" err="1"/>
              <a:t>forum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marine </a:t>
            </a:r>
            <a:r>
              <a:rPr lang="de-DE" dirty="0" err="1"/>
              <a:t>and</a:t>
            </a:r>
            <a:r>
              <a:rPr lang="de-DE" dirty="0"/>
              <a:t> maritime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wider </a:t>
            </a:r>
            <a:r>
              <a:rPr lang="de-DE" dirty="0" err="1"/>
              <a:t>stakeholders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European </a:t>
            </a:r>
            <a:r>
              <a:rPr lang="de-DE" dirty="0" err="1"/>
              <a:t>and</a:t>
            </a:r>
            <a:r>
              <a:rPr lang="de-DE" dirty="0"/>
              <a:t> Member State </a:t>
            </a:r>
            <a:r>
              <a:rPr lang="de-DE" dirty="0" err="1"/>
              <a:t>policymakers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strategic</a:t>
            </a:r>
            <a:r>
              <a:rPr lang="de-DE" dirty="0"/>
              <a:t> </a:t>
            </a:r>
            <a:r>
              <a:rPr lang="de-DE" dirty="0" err="1"/>
              <a:t>planners</a:t>
            </a:r>
            <a:r>
              <a:rPr lang="de-DE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CAFABB-DA3C-3847-8F7E-CE5C8B55A85F}"/>
              </a:ext>
            </a:extLst>
          </p:cNvPr>
          <p:cNvSpPr/>
          <p:nvPr/>
        </p:nvSpPr>
        <p:spPr>
          <a:xfrm>
            <a:off x="408487" y="1402213"/>
            <a:ext cx="549552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Science-</a:t>
            </a:r>
            <a:r>
              <a:rPr lang="de-DE" sz="2400" b="1" dirty="0" err="1">
                <a:solidFill>
                  <a:schemeClr val="bg1"/>
                </a:solidFill>
              </a:rPr>
              <a:t>Policy</a:t>
            </a:r>
            <a:r>
              <a:rPr lang="de-DE" sz="2400" b="1" dirty="0">
                <a:solidFill>
                  <a:schemeClr val="bg1"/>
                </a:solidFill>
              </a:rPr>
              <a:t> Conference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50FD8-112D-784E-8767-FF73400397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72" t="8047" r="7782" b="20446"/>
          <a:stretch/>
        </p:blipFill>
        <p:spPr>
          <a:xfrm>
            <a:off x="6693702" y="1954305"/>
            <a:ext cx="4845547" cy="317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9D7408-5982-F048-812E-BFEA14E1D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77" y="3361672"/>
            <a:ext cx="1691425" cy="169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581206B-8459-9D41-A273-4D913097CCAA}"/>
              </a:ext>
            </a:extLst>
          </p:cNvPr>
          <p:cNvSpPr/>
          <p:nvPr/>
        </p:nvSpPr>
        <p:spPr>
          <a:xfrm>
            <a:off x="6368716" y="1404210"/>
            <a:ext cx="5495520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Science-</a:t>
            </a:r>
            <a:r>
              <a:rPr lang="de-DE" sz="2400" b="1" dirty="0" err="1">
                <a:solidFill>
                  <a:schemeClr val="bg1"/>
                </a:solidFill>
              </a:rPr>
              <a:t>Policy</a:t>
            </a:r>
            <a:r>
              <a:rPr lang="de-DE" sz="2400" b="1" dirty="0">
                <a:solidFill>
                  <a:schemeClr val="bg1"/>
                </a:solidFill>
              </a:rPr>
              <a:t> ECOP Training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F53DAA-CC93-8D41-8032-A4C7ACD3F09A}"/>
              </a:ext>
            </a:extLst>
          </p:cNvPr>
          <p:cNvSpPr/>
          <p:nvPr/>
        </p:nvSpPr>
        <p:spPr>
          <a:xfrm>
            <a:off x="6368716" y="5286477"/>
            <a:ext cx="563129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 This Forum will </a:t>
            </a:r>
            <a:r>
              <a:rPr lang="de-DE" dirty="0" err="1"/>
              <a:t>offer</a:t>
            </a:r>
            <a:r>
              <a:rPr lang="de-DE" dirty="0"/>
              <a:t> EMB ECOPs an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networking</a:t>
            </a:r>
            <a:r>
              <a:rPr lang="de-DE" dirty="0"/>
              <a:t> </a:t>
            </a:r>
            <a:r>
              <a:rPr lang="de-DE" dirty="0" err="1"/>
              <a:t>opportunity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marine </a:t>
            </a:r>
            <a:r>
              <a:rPr lang="de-DE" dirty="0" err="1"/>
              <a:t>policies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. </a:t>
            </a:r>
            <a:endParaRPr lang="de-DE" dirty="0">
              <a:effectLst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31802-D32C-E648-BE6F-FDC1F7F53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2574" y="1954035"/>
            <a:ext cx="1666366" cy="1666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75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B99E5B-FE5A-4442-BC22-D69BE8E978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20"/>
          <a:stretch/>
        </p:blipFill>
        <p:spPr>
          <a:xfrm>
            <a:off x="-28577" y="846732"/>
            <a:ext cx="4686301" cy="5996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79" y="224349"/>
            <a:ext cx="7728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CONNECTING WITH POLICY AND SOCIETY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2CAA1F-747B-2346-8626-9561726111C0}"/>
              </a:ext>
            </a:extLst>
          </p:cNvPr>
          <p:cNvSpPr/>
          <p:nvPr/>
        </p:nvSpPr>
        <p:spPr>
          <a:xfrm>
            <a:off x="4657724" y="1646204"/>
            <a:ext cx="6872398" cy="95549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Importance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engaging</a:t>
            </a:r>
            <a:r>
              <a:rPr lang="de-DE" sz="2400" dirty="0"/>
              <a:t>, </a:t>
            </a:r>
            <a:r>
              <a:rPr lang="de-DE" sz="2400" dirty="0" err="1"/>
              <a:t>informing</a:t>
            </a:r>
            <a:r>
              <a:rPr lang="de-DE" sz="2400" dirty="0"/>
              <a:t>,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educating</a:t>
            </a:r>
            <a:r>
              <a:rPr lang="de-DE" sz="2400" dirty="0"/>
              <a:t> </a:t>
            </a:r>
            <a:r>
              <a:rPr lang="de-DE" sz="2400" dirty="0" err="1"/>
              <a:t>every</a:t>
            </a:r>
            <a:r>
              <a:rPr lang="de-DE" sz="2400" dirty="0"/>
              <a:t> </a:t>
            </a:r>
            <a:r>
              <a:rPr lang="de-DE" sz="2400" dirty="0" err="1"/>
              <a:t>level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society</a:t>
            </a:r>
            <a:r>
              <a:rPr lang="de-DE" sz="240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47379F-8021-784E-9016-41CF055152C9}"/>
              </a:ext>
            </a:extLst>
          </p:cNvPr>
          <p:cNvSpPr/>
          <p:nvPr/>
        </p:nvSpPr>
        <p:spPr>
          <a:xfrm>
            <a:off x="4657724" y="3406062"/>
            <a:ext cx="6655676" cy="95035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bg1"/>
                </a:solidFill>
              </a:rPr>
              <a:t>Importance</a:t>
            </a:r>
            <a:r>
              <a:rPr lang="de-DE" sz="2400" dirty="0">
                <a:solidFill>
                  <a:schemeClr val="bg1"/>
                </a:solidFill>
              </a:rPr>
              <a:t> of using narratives and storytelling to </a:t>
            </a:r>
            <a:r>
              <a:rPr lang="de-DE" sz="2400" dirty="0" err="1">
                <a:solidFill>
                  <a:schemeClr val="bg1"/>
                </a:solidFill>
              </a:rPr>
              <a:t>communicate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science</a:t>
            </a:r>
            <a:endParaRPr lang="de-DE" sz="2400" dirty="0">
              <a:solidFill>
                <a:schemeClr val="bg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1D1E92-0EFA-464D-9FA7-7AA19AE5CAB5}"/>
              </a:ext>
            </a:extLst>
          </p:cNvPr>
          <p:cNvSpPr/>
          <p:nvPr/>
        </p:nvSpPr>
        <p:spPr>
          <a:xfrm>
            <a:off x="4657724" y="5173783"/>
            <a:ext cx="6655676" cy="114129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Importance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co-designing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co-developing</a:t>
            </a:r>
            <a:r>
              <a:rPr lang="de-DE" sz="2400" dirty="0"/>
              <a:t> </a:t>
            </a:r>
            <a:r>
              <a:rPr lang="de-DE" sz="2400" dirty="0" err="1"/>
              <a:t>projects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conduct</a:t>
            </a:r>
            <a:r>
              <a:rPr lang="de-DE" sz="2400" dirty="0"/>
              <a:t> </a:t>
            </a:r>
            <a:r>
              <a:rPr lang="de-DE" sz="2400" dirty="0" err="1"/>
              <a:t>purpuse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driven</a:t>
            </a:r>
            <a:r>
              <a:rPr lang="de-DE" sz="2400" dirty="0"/>
              <a:t> </a:t>
            </a:r>
            <a:r>
              <a:rPr lang="de-DE" sz="2400" dirty="0" err="1"/>
              <a:t>science</a:t>
            </a:r>
            <a:r>
              <a:rPr lang="de-DE" sz="2400" dirty="0"/>
              <a:t>  </a:t>
            </a:r>
            <a:endParaRPr lang="de-DE" sz="2400" dirty="0">
              <a:hlinkClick r:id="rId6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455CE2-5132-BF43-86FA-65AF84C02ABE}"/>
              </a:ext>
            </a:extLst>
          </p:cNvPr>
          <p:cNvSpPr/>
          <p:nvPr/>
        </p:nvSpPr>
        <p:spPr>
          <a:xfrm>
            <a:off x="4286141" y="1269846"/>
            <a:ext cx="2614724" cy="36772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OCEAN LITERACY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2BAD33-4C08-E04F-A335-341AB576AB3E}"/>
              </a:ext>
            </a:extLst>
          </p:cNvPr>
          <p:cNvSpPr/>
          <p:nvPr/>
        </p:nvSpPr>
        <p:spPr>
          <a:xfrm>
            <a:off x="4288805" y="3062210"/>
            <a:ext cx="3805117" cy="36772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SCIENCE COMMUNICATION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88D615-2948-984F-B71F-504BB0ED7BAA}"/>
              </a:ext>
            </a:extLst>
          </p:cNvPr>
          <p:cNvSpPr/>
          <p:nvPr/>
        </p:nvSpPr>
        <p:spPr>
          <a:xfrm>
            <a:off x="4259263" y="4793050"/>
            <a:ext cx="2614724" cy="36772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64044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CF21DC-7A1C-0145-AE17-F004D7F19326}"/>
              </a:ext>
            </a:extLst>
          </p:cNvPr>
          <p:cNvSpPr/>
          <p:nvPr/>
        </p:nvSpPr>
        <p:spPr>
          <a:xfrm>
            <a:off x="5895904" y="-138005"/>
            <a:ext cx="6283569" cy="7018112"/>
          </a:xfrm>
          <a:prstGeom prst="rect">
            <a:avLst/>
          </a:prstGeom>
          <a:solidFill>
            <a:srgbClr val="243962"/>
          </a:solidFill>
          <a:ln>
            <a:solidFill>
              <a:srgbClr val="2439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12622-BCF9-8D44-87CC-55A01CB99B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332558" y="5860473"/>
            <a:ext cx="5039249" cy="817508"/>
          </a:xfrm>
          <a:solidFill>
            <a:srgbClr val="243962"/>
          </a:solidFill>
          <a:ln>
            <a:solidFill>
              <a:srgbClr val="243962"/>
            </a:solidFill>
          </a:ln>
        </p:spPr>
        <p:txBody>
          <a:bodyPr anchorCtr="0">
            <a:normAutofit lnSpcReduction="10000"/>
          </a:bodyPr>
          <a:lstStyle/>
          <a:p>
            <a:pPr lvl="0" algn="l">
              <a:lnSpc>
                <a:spcPct val="70000"/>
              </a:lnSpc>
            </a:pP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Rebecca </a:t>
            </a:r>
            <a:r>
              <a:rPr lang="en-US" sz="1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Zitoun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Marine Mineral Resources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18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rzitoun@geomar.de</a:t>
            </a:r>
            <a:endParaRPr lang="en-GB" sz="1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>
              <a:lnSpc>
                <a:spcPct val="70000"/>
              </a:lnSpc>
            </a:pPr>
            <a:endParaRPr lang="en-GB" sz="1300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CC2D5E-FAAB-D94D-B1F2-70C1E2620D65}"/>
              </a:ext>
            </a:extLst>
          </p:cNvPr>
          <p:cNvSpPr txBox="1">
            <a:spLocks/>
          </p:cNvSpPr>
          <p:nvPr/>
        </p:nvSpPr>
        <p:spPr>
          <a:xfrm>
            <a:off x="7470536" y="856046"/>
            <a:ext cx="5554642" cy="2889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THANK YOU FOR 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YOUR </a:t>
            </a:r>
          </a:p>
          <a:p>
            <a:pPr algn="l"/>
            <a:r>
              <a:rPr lang="en-US" sz="4400" b="1" dirty="0">
                <a:solidFill>
                  <a:schemeClr val="bg1"/>
                </a:solidFill>
                <a:latin typeface="+mn-lt"/>
              </a:rPr>
              <a:t>ATTENTION</a:t>
            </a:r>
            <a:endParaRPr lang="en-GB" sz="28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GB" sz="4400" b="1" dirty="0">
                <a:solidFill>
                  <a:schemeClr val="bg1"/>
                </a:solidFill>
                <a:latin typeface="Times New Roman" pitchFamily="18"/>
              </a:rPr>
            </a:b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lh3.googleusercontent.com/OUn2t-DOVHdUL0QTMKpS-bUmVFvRHtF4Qh4u36kfIKXul5NfXrqbtIpPehGPj5DjqxcTUvRB8tZnSOQijFszfZKe4_hUVSIVs5LdL0m_DnbrQknmzq2iG-nem9mi4SW_18C_erw">
            <a:extLst>
              <a:ext uri="{FF2B5EF4-FFF2-40B4-BE49-F238E27FC236}">
                <a16:creationId xmlns:a16="http://schemas.microsoft.com/office/drawing/2014/main" id="{54A6A4F2-E731-4043-AC07-3DEA031E8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r="9178"/>
          <a:stretch/>
        </p:blipFill>
        <p:spPr bwMode="auto">
          <a:xfrm>
            <a:off x="12527" y="2128284"/>
            <a:ext cx="5908431" cy="47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GIBzfqcn5Xkpj6UZDLbQfTNWy8udkRXEjpTF70Oeu1NQOXmReO92TFnrQfGWPo-2AcctdSO55J5sB4sAPiImAmk4CW-U687j7jb9Q7Aj2kbIIWp0TQcNGQX355JXEGWO4xklts4">
            <a:extLst>
              <a:ext uri="{FF2B5EF4-FFF2-40B4-BE49-F238E27FC236}">
                <a16:creationId xmlns:a16="http://schemas.microsoft.com/office/drawing/2014/main" id="{E5EF1406-A977-A54E-AF83-5EFED999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60" y="123702"/>
            <a:ext cx="5512364" cy="18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BEF8F1-E04C-9646-BDAA-5BDA0134ED9E}"/>
              </a:ext>
            </a:extLst>
          </p:cNvPr>
          <p:cNvCxnSpPr>
            <a:cxnSpLocks/>
          </p:cNvCxnSpPr>
          <p:nvPr/>
        </p:nvCxnSpPr>
        <p:spPr>
          <a:xfrm>
            <a:off x="7188591" y="481535"/>
            <a:ext cx="0" cy="21634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E833D8-7859-CD43-949B-D07BEBE967D9}"/>
              </a:ext>
            </a:extLst>
          </p:cNvPr>
          <p:cNvSpPr/>
          <p:nvPr/>
        </p:nvSpPr>
        <p:spPr>
          <a:xfrm>
            <a:off x="8852182" y="36063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 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754594-3BE7-7F46-BA69-E47C19E97C6D}"/>
              </a:ext>
            </a:extLst>
          </p:cNvPr>
          <p:cNvSpPr/>
          <p:nvPr/>
        </p:nvSpPr>
        <p:spPr>
          <a:xfrm>
            <a:off x="7779109" y="315317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info@marineboard.eu</a:t>
            </a:r>
            <a:endParaRPr lang="de-DE" b="0" i="0" u="none" strike="noStrike" dirty="0">
              <a:solidFill>
                <a:schemeClr val="bg1"/>
              </a:solidFill>
              <a:effectLst/>
            </a:endParaRPr>
          </a:p>
          <a:p>
            <a:br>
              <a:rPr lang="de-DE" dirty="0">
                <a:solidFill>
                  <a:schemeClr val="bg1"/>
                </a:solidFill>
              </a:rPr>
            </a:b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6D14C4-8EB1-E143-8025-AB4EBF706517}"/>
              </a:ext>
            </a:extLst>
          </p:cNvPr>
          <p:cNvSpPr/>
          <p:nvPr/>
        </p:nvSpPr>
        <p:spPr>
          <a:xfrm>
            <a:off x="7771063" y="3715177"/>
            <a:ext cx="5559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http://www.marineboard.eu/</a:t>
            </a:r>
            <a:r>
              <a:rPr lang="de-DE" dirty="0">
                <a:solidFill>
                  <a:srgbClr val="FFFFFF"/>
                </a:solidFill>
                <a:latin typeface="Tahoma" panose="020B0604030504040204" pitchFamily="34" charset="0"/>
              </a:rPr>
              <a:t> 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1044" name="Picture 20" descr="World">
            <a:extLst>
              <a:ext uri="{FF2B5EF4-FFF2-40B4-BE49-F238E27FC236}">
                <a16:creationId xmlns:a16="http://schemas.microsoft.com/office/drawing/2014/main" id="{6B991E80-D10F-8241-9420-2C834466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32513" y="3680759"/>
            <a:ext cx="440474" cy="4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nvelope">
            <a:extLst>
              <a:ext uri="{FF2B5EF4-FFF2-40B4-BE49-F238E27FC236}">
                <a16:creationId xmlns:a16="http://schemas.microsoft.com/office/drawing/2014/main" id="{EC9C5A21-A997-C242-863E-DB1817848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124162" y="3122954"/>
            <a:ext cx="470175" cy="4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8DD62F-7D9C-0F46-865B-368B543EC4F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de-D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A84135-0F9B-ED46-BEB3-B857558EEC77}"/>
              </a:ext>
            </a:extLst>
          </p:cNvPr>
          <p:cNvSpPr/>
          <p:nvPr/>
        </p:nvSpPr>
        <p:spPr>
          <a:xfrm>
            <a:off x="9580102" y="4309254"/>
            <a:ext cx="173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0" i="0" u="none" strike="noStrike" dirty="0">
                <a:solidFill>
                  <a:schemeClr val="bg1"/>
                </a:solidFill>
                <a:effectLst/>
              </a:rPr>
              <a:t>@</a:t>
            </a:r>
            <a:r>
              <a:rPr lang="de-DE" b="0" i="0" u="none" strike="noStrike" dirty="0" err="1">
                <a:solidFill>
                  <a:schemeClr val="bg1"/>
                </a:solidFill>
                <a:effectLst/>
              </a:rPr>
              <a:t>EMarineBoard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3FD7CE-B52A-6544-B6A4-4265EE5F3163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9338851" y="5443132"/>
            <a:ext cx="2608410" cy="1331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4F2435-4FF9-EE46-8D64-AF227A698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475" b="89831" l="6161" r="89573">
                        <a14:foregroundMark x1="6161" y1="37288" x2="6161" y2="37288"/>
                        <a14:foregroundMark x1="24171" y1="37288" x2="24171" y2="37288"/>
                        <a14:foregroundMark x1="22275" y1="37288" x2="21801" y2="50847"/>
                        <a14:foregroundMark x1="59716" y1="44068" x2="59716" y2="44068"/>
                        <a14:foregroundMark x1="56872" y1="37288" x2="56872" y2="37288"/>
                        <a14:foregroundMark x1="78199" y1="44068" x2="77725" y2="52542"/>
                        <a14:foregroundMark x1="63033" y1="50847" x2="62559" y2="55932"/>
                        <a14:foregroundMark x1="57820" y1="67797" x2="59716" y2="59322"/>
                        <a14:foregroundMark x1="22749" y1="42373" x2="21801" y2="55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50" y="4139818"/>
            <a:ext cx="2528422" cy="70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EAA35D-CDB2-4547-A557-59FE80904579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465928-61B0-6A44-A4CE-43E6D10C94B4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SCIENCE-SOCIETY-POLICY</a:t>
            </a:r>
          </a:p>
        </p:txBody>
      </p:sp>
      <p:sp>
        <p:nvSpPr>
          <p:cNvPr id="9" name="Regular Pentagon 8">
            <a:extLst>
              <a:ext uri="{FF2B5EF4-FFF2-40B4-BE49-F238E27FC236}">
                <a16:creationId xmlns:a16="http://schemas.microsoft.com/office/drawing/2014/main" id="{899C34D2-2177-F549-A508-A046F028CDDB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Image 11">
            <a:extLst>
              <a:ext uri="{FF2B5EF4-FFF2-40B4-BE49-F238E27FC236}">
                <a16:creationId xmlns:a16="http://schemas.microsoft.com/office/drawing/2014/main" id="{2B129B5E-DEB1-1E4F-AA1D-663EFD8294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18E7F0-1266-9C4D-8FE7-F22A945C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313BF8-6EF2-594C-8C6D-26099E87D39A}"/>
              </a:ext>
            </a:extLst>
          </p:cNvPr>
          <p:cNvGrpSpPr/>
          <p:nvPr/>
        </p:nvGrpSpPr>
        <p:grpSpPr>
          <a:xfrm>
            <a:off x="1069383" y="1459852"/>
            <a:ext cx="9298545" cy="5186977"/>
            <a:chOff x="1069383" y="1459852"/>
            <a:chExt cx="9298545" cy="518697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63B93302-DDC6-E740-8BFD-73C77816F729}"/>
                </a:ext>
              </a:extLst>
            </p:cNvPr>
            <p:cNvSpPr/>
            <p:nvPr/>
          </p:nvSpPr>
          <p:spPr>
            <a:xfrm>
              <a:off x="3290806" y="2008330"/>
              <a:ext cx="5641383" cy="4122549"/>
            </a:xfrm>
            <a:prstGeom prst="triangle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9FF9B0-7C86-E843-A206-5F7A70BC7D71}"/>
                </a:ext>
              </a:extLst>
            </p:cNvPr>
            <p:cNvSpPr txBox="1"/>
            <p:nvPr/>
          </p:nvSpPr>
          <p:spPr>
            <a:xfrm>
              <a:off x="5489648" y="1459852"/>
              <a:ext cx="1239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</a:rPr>
                <a:t>SOCIETY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3A82E9-AB69-3643-AB53-09983F9B8FE7}"/>
                </a:ext>
              </a:extLst>
            </p:cNvPr>
            <p:cNvSpPr txBox="1"/>
            <p:nvPr/>
          </p:nvSpPr>
          <p:spPr>
            <a:xfrm>
              <a:off x="9128064" y="5953008"/>
              <a:ext cx="1239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</a:rPr>
                <a:t>SCIENCE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A4B981-E44C-C744-A525-5314CFA13470}"/>
                </a:ext>
              </a:extLst>
            </p:cNvPr>
            <p:cNvSpPr txBox="1"/>
            <p:nvPr/>
          </p:nvSpPr>
          <p:spPr>
            <a:xfrm>
              <a:off x="1069383" y="5946213"/>
              <a:ext cx="2188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002060"/>
                  </a:solidFill>
                </a:rPr>
                <a:t>GOVERNMENT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F1CBE5-8AE0-1043-8E19-577C29C65EC0}"/>
                </a:ext>
              </a:extLst>
            </p:cNvPr>
            <p:cNvSpPr txBox="1"/>
            <p:nvPr/>
          </p:nvSpPr>
          <p:spPr>
            <a:xfrm>
              <a:off x="4551939" y="6277497"/>
              <a:ext cx="311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Science-</a:t>
              </a:r>
              <a:r>
                <a:rPr lang="de-DE" dirty="0" err="1"/>
                <a:t>Government</a:t>
              </a:r>
              <a:r>
                <a:rPr lang="de-DE" dirty="0"/>
                <a:t> Interface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B2B1AE-4FEA-8147-A735-FD78ED36D8E4}"/>
                </a:ext>
              </a:extLst>
            </p:cNvPr>
            <p:cNvSpPr txBox="1"/>
            <p:nvPr/>
          </p:nvSpPr>
          <p:spPr>
            <a:xfrm rot="3320699">
              <a:off x="6369449" y="3939382"/>
              <a:ext cx="311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Science-Society Interface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345548-5A4C-8846-8A19-D612A8334375}"/>
                </a:ext>
              </a:extLst>
            </p:cNvPr>
            <p:cNvSpPr txBox="1"/>
            <p:nvPr/>
          </p:nvSpPr>
          <p:spPr>
            <a:xfrm rot="18274915">
              <a:off x="2871814" y="3665078"/>
              <a:ext cx="3115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Government</a:t>
              </a:r>
              <a:r>
                <a:rPr lang="de-DE" dirty="0"/>
                <a:t>-Society Interface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9D9C6A-B4F6-CE4F-9D23-936243408461}"/>
                </a:ext>
              </a:extLst>
            </p:cNvPr>
            <p:cNvSpPr/>
            <p:nvPr/>
          </p:nvSpPr>
          <p:spPr>
            <a:xfrm>
              <a:off x="4947208" y="3796665"/>
              <a:ext cx="2324745" cy="1876609"/>
            </a:xfrm>
            <a:prstGeom prst="ellipse">
              <a:avLst/>
            </a:prstGeom>
            <a:ln w="762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FUNDING </a:t>
              </a:r>
            </a:p>
            <a:p>
              <a:pPr algn="ctr"/>
              <a:r>
                <a:rPr lang="de-DE" dirty="0"/>
                <a:t>&amp; </a:t>
              </a:r>
            </a:p>
            <a:p>
              <a:pPr algn="ctr"/>
              <a:r>
                <a:rPr lang="de-DE" dirty="0"/>
                <a:t>POLICIES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2BC6728-E010-D140-BDD4-DB83EC585FD3}"/>
                </a:ext>
              </a:extLst>
            </p:cNvPr>
            <p:cNvCxnSpPr/>
            <p:nvPr/>
          </p:nvCxnSpPr>
          <p:spPr>
            <a:xfrm flipH="1">
              <a:off x="6084217" y="2117633"/>
              <a:ext cx="27281" cy="1152554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8052C7F-BFCF-FD48-96CD-0431D757F9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7609" y="5553765"/>
              <a:ext cx="1094993" cy="568657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D60BA4D-1834-B34F-9C53-6320FA7E44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2328" y="5553765"/>
              <a:ext cx="908323" cy="543798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984CE61-5624-724A-9CBB-C0A032DFEC96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 flipH="1">
              <a:off x="7221641" y="4069605"/>
              <a:ext cx="300202" cy="236125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C5DA6DA-F436-3446-B1BF-BFF8EF16CF4D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>
              <a:off x="4701152" y="4069605"/>
              <a:ext cx="246056" cy="236125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301D025-C9D8-5E49-946B-178B2C3B96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4217" y="5819892"/>
              <a:ext cx="13640" cy="266232"/>
            </a:xfrm>
            <a:prstGeom prst="straightConnector1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0CDEA6C-F757-F845-B2D1-585F3FAF694B}"/>
              </a:ext>
            </a:extLst>
          </p:cNvPr>
          <p:cNvSpPr/>
          <p:nvPr/>
        </p:nvSpPr>
        <p:spPr>
          <a:xfrm>
            <a:off x="0" y="989575"/>
            <a:ext cx="12165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B0F0"/>
                </a:solidFill>
              </a:rPr>
              <a:t>„THE OCEAN WE NEED FOR THE FUTURE WE WANT“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0E573F-1CF2-9040-B236-AA843D775152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479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28738E-04F3-6649-93A4-0447050E3C8F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C81AE-01F7-1A42-A090-8D56B0F78DFE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SCIENCE-SOCIETY-POLICY</a:t>
            </a:r>
          </a:p>
        </p:txBody>
      </p:sp>
      <p:sp>
        <p:nvSpPr>
          <p:cNvPr id="8" name="Regular Pentagon 7">
            <a:extLst>
              <a:ext uri="{FF2B5EF4-FFF2-40B4-BE49-F238E27FC236}">
                <a16:creationId xmlns:a16="http://schemas.microsoft.com/office/drawing/2014/main" id="{887697AB-905B-7441-98C8-88A2C6D2FD4D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Image 11">
            <a:extLst>
              <a:ext uri="{FF2B5EF4-FFF2-40B4-BE49-F238E27FC236}">
                <a16:creationId xmlns:a16="http://schemas.microsoft.com/office/drawing/2014/main" id="{45192BCB-BE26-EB4E-A65B-75CF1FEF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F8C457-F769-9941-9378-C5866E5D1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BB7869-3F1F-574F-9408-B3AD2EBC3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83"/>
          <a:stretch/>
        </p:blipFill>
        <p:spPr>
          <a:xfrm>
            <a:off x="8132681" y="1670989"/>
            <a:ext cx="3598914" cy="45066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4638C-B046-214D-81D1-09F44EA9CD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817"/>
          <a:stretch/>
        </p:blipFill>
        <p:spPr>
          <a:xfrm>
            <a:off x="503069" y="1670989"/>
            <a:ext cx="3556251" cy="4506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396A20-7930-564A-9A93-77CCD985FBFA}"/>
              </a:ext>
            </a:extLst>
          </p:cNvPr>
          <p:cNvSpPr txBox="1"/>
          <p:nvPr/>
        </p:nvSpPr>
        <p:spPr>
          <a:xfrm>
            <a:off x="301285" y="5777535"/>
            <a:ext cx="395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THE OCEAN WE HAVE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5962B-1C69-0048-A839-2FA68C6DFF6F}"/>
              </a:ext>
            </a:extLst>
          </p:cNvPr>
          <p:cNvSpPr txBox="1"/>
          <p:nvPr/>
        </p:nvSpPr>
        <p:spPr>
          <a:xfrm>
            <a:off x="8132681" y="5700253"/>
            <a:ext cx="3959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</a:rPr>
              <a:t>THE OCEAN WE NEED </a:t>
            </a:r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BC4AA83B-712B-7347-A500-A072A81C68AA}"/>
              </a:ext>
            </a:extLst>
          </p:cNvPr>
          <p:cNvSpPr/>
          <p:nvPr/>
        </p:nvSpPr>
        <p:spPr>
          <a:xfrm>
            <a:off x="4261103" y="3429000"/>
            <a:ext cx="3669795" cy="1019014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E27497-720D-4D41-9579-FEB407806404}"/>
              </a:ext>
            </a:extLst>
          </p:cNvPr>
          <p:cNvGrpSpPr/>
          <p:nvPr/>
        </p:nvGrpSpPr>
        <p:grpSpPr>
          <a:xfrm>
            <a:off x="2019290" y="1093960"/>
            <a:ext cx="8128000" cy="5418667"/>
            <a:chOff x="2019290" y="1093960"/>
            <a:chExt cx="8128000" cy="54186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518EBF-725D-F046-894B-BC923E3556E1}"/>
                </a:ext>
              </a:extLst>
            </p:cNvPr>
            <p:cNvSpPr/>
            <p:nvPr/>
          </p:nvSpPr>
          <p:spPr>
            <a:xfrm>
              <a:off x="4235794" y="2662518"/>
              <a:ext cx="3695104" cy="2756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63D66FF5-0144-5640-9CB9-E3D413FF373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1276975"/>
                </p:ext>
              </p:extLst>
            </p:nvPr>
          </p:nvGraphicFramePr>
          <p:xfrm>
            <a:off x="2019290" y="109396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61FC06B-A847-CC47-B737-9C2850511F78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3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B7E7C7F-7382-A14D-AA99-C8FFE06C1D31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OCEAN LITERACY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7BB213-844E-8C4A-8770-1609C506DD21}"/>
              </a:ext>
            </a:extLst>
          </p:cNvPr>
          <p:cNvGrpSpPr/>
          <p:nvPr/>
        </p:nvGrpSpPr>
        <p:grpSpPr>
          <a:xfrm>
            <a:off x="408487" y="2078954"/>
            <a:ext cx="6096000" cy="4414836"/>
            <a:chOff x="5122065" y="2078954"/>
            <a:chExt cx="6096000" cy="44148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980797-8AA8-C64A-9117-FD8B2F92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2065" y="2078954"/>
              <a:ext cx="6095999" cy="43194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75BD84-EB3C-F54D-B0D0-8B75C57D71AE}"/>
                </a:ext>
              </a:extLst>
            </p:cNvPr>
            <p:cNvSpPr/>
            <p:nvPr/>
          </p:nvSpPr>
          <p:spPr>
            <a:xfrm>
              <a:off x="5122065" y="6216791"/>
              <a:ext cx="609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Source: https://</a:t>
              </a:r>
              <a:r>
                <a:rPr lang="de-DE" sz="1200" i="1" dirty="0" err="1">
                  <a:solidFill>
                    <a:schemeClr val="bg1">
                      <a:lumMod val="50000"/>
                    </a:schemeClr>
                  </a:solidFill>
                </a:rPr>
                <a:t>virtue.gmbl.se</a:t>
              </a:r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/de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398A15-2AED-404B-A93E-1CFAE95A2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A4AE3B-21D4-3543-9F3C-0006A2A5161C}"/>
              </a:ext>
            </a:extLst>
          </p:cNvPr>
          <p:cNvSpPr txBox="1"/>
          <p:nvPr/>
        </p:nvSpPr>
        <p:spPr>
          <a:xfrm>
            <a:off x="1208868" y="5300420"/>
            <a:ext cx="3580108" cy="119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5349BF-E50B-1845-BE83-BFDA0D4E7F7F}"/>
              </a:ext>
            </a:extLst>
          </p:cNvPr>
          <p:cNvSpPr/>
          <p:nvPr/>
        </p:nvSpPr>
        <p:spPr>
          <a:xfrm>
            <a:off x="408487" y="1231207"/>
            <a:ext cx="6755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/>
              <a:t>Definition: </a:t>
            </a:r>
            <a:r>
              <a:rPr lang="de-DE" sz="2000" dirty="0"/>
              <a:t>“an </a:t>
            </a:r>
            <a:r>
              <a:rPr lang="de-DE" sz="2000" dirty="0" err="1"/>
              <a:t>understanding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ocean's</a:t>
            </a:r>
            <a:r>
              <a:rPr lang="de-DE" sz="2000" dirty="0"/>
              <a:t> </a:t>
            </a:r>
            <a:r>
              <a:rPr lang="de-DE" sz="2000" dirty="0" err="1"/>
              <a:t>influence</a:t>
            </a:r>
            <a:r>
              <a:rPr lang="de-DE" sz="2000" dirty="0"/>
              <a:t> on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influence</a:t>
            </a:r>
            <a:r>
              <a:rPr lang="de-DE" sz="2000" dirty="0"/>
              <a:t> 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ocean</a:t>
            </a:r>
            <a:r>
              <a:rPr lang="de-DE" sz="2000" dirty="0"/>
              <a:t>”.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378AC3-B8BE-FD40-B852-E951185F5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649" y="816604"/>
            <a:ext cx="4069351" cy="61040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1A64F0-B0A3-8B43-8748-4D8F77BB1663}"/>
              </a:ext>
            </a:extLst>
          </p:cNvPr>
          <p:cNvGrpSpPr/>
          <p:nvPr/>
        </p:nvGrpSpPr>
        <p:grpSpPr>
          <a:xfrm>
            <a:off x="3706239" y="2369864"/>
            <a:ext cx="3100961" cy="3810546"/>
            <a:chOff x="3706239" y="2369864"/>
            <a:chExt cx="3100961" cy="38105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7100C45-1CF2-D644-9564-45165CB1AFAB}"/>
                </a:ext>
              </a:extLst>
            </p:cNvPr>
            <p:cNvSpPr/>
            <p:nvPr/>
          </p:nvSpPr>
          <p:spPr>
            <a:xfrm>
              <a:off x="3706239" y="2369864"/>
              <a:ext cx="2749573" cy="71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b="1" spc="300" dirty="0">
                  <a:solidFill>
                    <a:srgbClr val="0070C0"/>
                  </a:solidFill>
                  <a:latin typeface="Impact" panose="020B0806030902050204" pitchFamily="34" charset="0"/>
                  <a:ea typeface="STHupo" panose="02010800040101010101" pitchFamily="2" charset="-122"/>
                  <a:cs typeface="Phosphate Solid" panose="02000506050000020004" pitchFamily="2" charset="77"/>
                </a:rPr>
                <a:t>SCHOOLS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3D55D5F-F821-7241-B438-A22B9FDC8F1B}"/>
                </a:ext>
              </a:extLst>
            </p:cNvPr>
            <p:cNvSpPr/>
            <p:nvPr/>
          </p:nvSpPr>
          <p:spPr>
            <a:xfrm>
              <a:off x="3786163" y="3672849"/>
              <a:ext cx="2749573" cy="711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b="1" spc="300" dirty="0">
                  <a:solidFill>
                    <a:schemeClr val="tx1"/>
                  </a:solidFill>
                  <a:latin typeface="Impact" panose="020B0806030902050204" pitchFamily="34" charset="0"/>
                  <a:ea typeface="STHupo" panose="02010800040101010101" pitchFamily="2" charset="-122"/>
                  <a:cs typeface="Phosphate Solid" panose="02000506050000020004" pitchFamily="2" charset="77"/>
                </a:rPr>
                <a:t>  </a:t>
              </a:r>
              <a:r>
                <a:rPr lang="de-DE" sz="2400" b="1" spc="300" dirty="0">
                  <a:solidFill>
                    <a:srgbClr val="0070C0"/>
                  </a:solidFill>
                  <a:latin typeface="Impact" panose="020B0806030902050204" pitchFamily="34" charset="0"/>
                  <a:ea typeface="STHupo" panose="02010800040101010101" pitchFamily="2" charset="-122"/>
                  <a:cs typeface="Phosphate Solid" panose="02000506050000020004" pitchFamily="2" charset="77"/>
                </a:rPr>
                <a:t>CITIZEN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1D530B-7CE1-5D49-8D96-E6CA94A780D1}"/>
                </a:ext>
              </a:extLst>
            </p:cNvPr>
            <p:cNvSpPr/>
            <p:nvPr/>
          </p:nvSpPr>
          <p:spPr>
            <a:xfrm>
              <a:off x="3754913" y="4828050"/>
              <a:ext cx="3052287" cy="1352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b="1" spc="300" dirty="0">
                  <a:solidFill>
                    <a:srgbClr val="0070C0"/>
                  </a:solidFill>
                  <a:latin typeface="Impact" panose="020B0806030902050204" pitchFamily="34" charset="0"/>
                  <a:ea typeface="STHupo" panose="02010800040101010101" pitchFamily="2" charset="-122"/>
                  <a:cs typeface="Phosphate Solid" panose="02000506050000020004" pitchFamily="2" charset="77"/>
                </a:rPr>
                <a:t>DECISION MAKERS &amp; ENTREPRENEURS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8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01FC683-D979-1045-98CE-1BF7FDE7B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6604"/>
            <a:ext cx="4455886" cy="60602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7E7C7F-7382-A14D-AA99-C8FFE06C1D31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OCEAN LITERACY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398A15-2AED-404B-A93E-1CFAE95A2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A4AE3B-21D4-3543-9F3C-0006A2A5161C}"/>
              </a:ext>
            </a:extLst>
          </p:cNvPr>
          <p:cNvSpPr txBox="1"/>
          <p:nvPr/>
        </p:nvSpPr>
        <p:spPr>
          <a:xfrm>
            <a:off x="1208868" y="5300420"/>
            <a:ext cx="3580108" cy="119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BEB5E-2EFE-F34A-A906-62DF32AE3044}"/>
              </a:ext>
            </a:extLst>
          </p:cNvPr>
          <p:cNvSpPr txBox="1"/>
          <p:nvPr/>
        </p:nvSpPr>
        <p:spPr>
          <a:xfrm>
            <a:off x="259103" y="5433322"/>
            <a:ext cx="4196783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„</a:t>
            </a:r>
            <a:r>
              <a:rPr lang="de-DE" dirty="0" err="1"/>
              <a:t>For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end,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conserve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love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. </a:t>
            </a:r>
            <a:r>
              <a:rPr lang="de-DE" dirty="0" err="1"/>
              <a:t>We</a:t>
            </a:r>
            <a:r>
              <a:rPr lang="de-DE" dirty="0"/>
              <a:t> will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understand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taught</a:t>
            </a:r>
            <a:r>
              <a:rPr lang="de-DE" dirty="0"/>
              <a:t>“ </a:t>
            </a:r>
            <a:r>
              <a:rPr lang="de-DE" i="1" dirty="0"/>
              <a:t>– Baba </a:t>
            </a:r>
            <a:r>
              <a:rPr lang="de-DE" i="1" dirty="0" err="1"/>
              <a:t>Dioum</a:t>
            </a:r>
            <a:r>
              <a:rPr lang="de-DE" i="1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951F5-C378-034C-A38A-3BDC79F85576}"/>
              </a:ext>
            </a:extLst>
          </p:cNvPr>
          <p:cNvSpPr/>
          <p:nvPr/>
        </p:nvSpPr>
        <p:spPr>
          <a:xfrm>
            <a:off x="4887132" y="1026330"/>
            <a:ext cx="6676572" cy="590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ENGANGING, INFORMING, EDUCATING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BA97F90-92A7-314A-B1ED-457AFD009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D529CEA-C625-E44C-99E4-B0AA2A3AA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E7D92B-AB09-7945-B3F6-5B489E6CC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2905" y="5881778"/>
            <a:ext cx="1905000" cy="1066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8DFE4E7-17FE-9D4E-9E04-D2B6E4C9FEB7}"/>
              </a:ext>
            </a:extLst>
          </p:cNvPr>
          <p:cNvGrpSpPr/>
          <p:nvPr/>
        </p:nvGrpSpPr>
        <p:grpSpPr>
          <a:xfrm>
            <a:off x="4633775" y="1668928"/>
            <a:ext cx="7601925" cy="5027256"/>
            <a:chOff x="4590075" y="1676926"/>
            <a:chExt cx="7601925" cy="502725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7C89FBA-9B14-6D4A-8729-6DCA9C647568}"/>
                </a:ext>
              </a:extLst>
            </p:cNvPr>
            <p:cNvSpPr/>
            <p:nvPr/>
          </p:nvSpPr>
          <p:spPr>
            <a:xfrm>
              <a:off x="4887132" y="1941277"/>
              <a:ext cx="6096000" cy="464742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2000" b="1" u="sng" dirty="0" err="1"/>
                <a:t>What</a:t>
              </a:r>
              <a:r>
                <a:rPr lang="de-DE" sz="2000" b="1" u="sng" dirty="0"/>
                <a:t> </a:t>
              </a:r>
              <a:r>
                <a:rPr lang="de-DE" sz="2000" b="1" u="sng" dirty="0" err="1"/>
                <a:t>you</a:t>
              </a:r>
              <a:r>
                <a:rPr lang="de-DE" sz="2000" b="1" u="sng" dirty="0"/>
                <a:t> </a:t>
              </a:r>
              <a:r>
                <a:rPr lang="de-DE" sz="2000" b="1" u="sng" dirty="0" err="1"/>
                <a:t>can</a:t>
              </a:r>
              <a:r>
                <a:rPr lang="de-DE" sz="2000" b="1" u="sng" dirty="0"/>
                <a:t> do: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de-DE" sz="2000" dirty="0" err="1"/>
                <a:t>Develop</a:t>
              </a:r>
              <a:r>
                <a:rPr lang="de-DE" sz="2000" dirty="0"/>
                <a:t> </a:t>
              </a:r>
              <a:r>
                <a:rPr lang="de-DE" sz="2000" dirty="0" err="1"/>
                <a:t>resources</a:t>
              </a:r>
              <a:r>
                <a:rPr lang="de-DE" sz="2000" dirty="0"/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DE" sz="2000" dirty="0"/>
                <a:t>Promote innovative </a:t>
              </a:r>
              <a:r>
                <a:rPr lang="de-DE" sz="2000" dirty="0" err="1"/>
                <a:t>ocean</a:t>
              </a:r>
              <a:r>
                <a:rPr lang="de-DE" sz="2000" dirty="0"/>
                <a:t> </a:t>
              </a:r>
              <a:r>
                <a:rPr lang="de-DE" sz="2000" dirty="0" err="1"/>
                <a:t>data</a:t>
              </a:r>
              <a:r>
                <a:rPr lang="de-DE" sz="2000" dirty="0"/>
                <a:t>                             </a:t>
              </a:r>
              <a:r>
                <a:rPr lang="de-DE" sz="2000" dirty="0" err="1"/>
                <a:t>visualization</a:t>
              </a:r>
              <a:r>
                <a:rPr lang="de-DE" sz="2000" dirty="0"/>
                <a:t> </a:t>
              </a:r>
              <a:r>
                <a:rPr lang="de-DE" sz="2000" dirty="0" err="1"/>
                <a:t>tools</a:t>
              </a:r>
              <a:endParaRPr lang="de-DE" sz="2000" dirty="0"/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de-DE" sz="2000" dirty="0" err="1"/>
                <a:t>Participate</a:t>
              </a:r>
              <a:r>
                <a:rPr lang="de-DE" sz="2000" dirty="0"/>
                <a:t>/</a:t>
              </a:r>
              <a:r>
                <a:rPr lang="de-DE" sz="2000" dirty="0" err="1"/>
                <a:t>facilitate</a:t>
              </a:r>
              <a:r>
                <a:rPr lang="de-DE" sz="2000" dirty="0"/>
                <a:t> </a:t>
              </a:r>
              <a:r>
                <a:rPr lang="de-DE" sz="2000" dirty="0" err="1"/>
                <a:t>events</a:t>
              </a:r>
              <a:r>
                <a:rPr lang="de-DE" sz="2000" dirty="0"/>
                <a:t> 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de-DE" sz="2000" dirty="0" err="1"/>
                <a:t>Engage</a:t>
              </a:r>
              <a:r>
                <a:rPr lang="de-DE" sz="2000" dirty="0"/>
                <a:t> </a:t>
              </a:r>
              <a:r>
                <a:rPr lang="de-DE" sz="2000" dirty="0" err="1"/>
                <a:t>with</a:t>
              </a:r>
              <a:r>
                <a:rPr lang="de-DE" sz="2000" dirty="0"/>
                <a:t> </a:t>
              </a:r>
              <a:r>
                <a:rPr lang="de-DE" sz="2000" dirty="0" err="1"/>
                <a:t>the</a:t>
              </a:r>
              <a:r>
                <a:rPr lang="de-DE" sz="2000" dirty="0"/>
                <a:t> </a:t>
              </a:r>
              <a:r>
                <a:rPr lang="de-DE" sz="2000" dirty="0" err="1"/>
                <a:t>local</a:t>
              </a:r>
              <a:r>
                <a:rPr lang="de-DE" sz="2000" dirty="0"/>
                <a:t> </a:t>
              </a:r>
              <a:r>
                <a:rPr lang="de-DE" sz="2000" dirty="0" err="1"/>
                <a:t>community</a:t>
              </a:r>
              <a:r>
                <a:rPr lang="de-DE" sz="2000" dirty="0"/>
                <a:t> </a:t>
              </a:r>
            </a:p>
            <a:p>
              <a:pPr marL="285750" indent="-285750">
                <a:buFontTx/>
                <a:buChar char="-"/>
              </a:pPr>
              <a:endParaRPr lang="de-DE" sz="2000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pPr marL="285750" indent="-285750">
                <a:buFontTx/>
                <a:buChar char="-"/>
              </a:pPr>
              <a:endParaRPr lang="de-DE" dirty="0"/>
            </a:p>
            <a:p>
              <a:pPr marL="285750" indent="-285750">
                <a:buFontTx/>
                <a:buChar char="-"/>
              </a:pPr>
              <a:endParaRPr lang="de-DE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28A56C-26B7-7044-8DA6-65684D6A7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2740" y="4284677"/>
              <a:ext cx="1799060" cy="11949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2A1EC2-3C85-744B-A08F-ED2859A24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545" r="7810" b="1882"/>
            <a:stretch/>
          </p:blipFill>
          <p:spPr>
            <a:xfrm>
              <a:off x="9985018" y="5479674"/>
              <a:ext cx="1930921" cy="12245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78408-795D-DF45-82C9-EE40130FA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4129" y="4667925"/>
              <a:ext cx="1221851" cy="12218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F93C5C-668D-1249-BECB-0AE1172B8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68935" y="1676926"/>
              <a:ext cx="1930921" cy="1277626"/>
            </a:xfrm>
            <a:prstGeom prst="rect">
              <a:avLst/>
            </a:prstGeom>
          </p:spPr>
        </p:pic>
        <p:pic>
          <p:nvPicPr>
            <p:cNvPr id="2051" name="Picture 1" descr="/var/folders/zf/06fkvrps251c8hmft7kgntzxxr0stb/T/com.microsoft.Word/WebArchiveCopyPasteTempFiles/?auth=co&amp;loc=en_US&amp;id=12765&amp;part=2">
              <a:extLst>
                <a:ext uri="{FF2B5EF4-FFF2-40B4-BE49-F238E27FC236}">
                  <a16:creationId xmlns:a16="http://schemas.microsoft.com/office/drawing/2014/main" id="{D155ECCD-7E5B-6A46-B076-2AB3A957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r:link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1079" y="2946575"/>
              <a:ext cx="1930921" cy="128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898EBCF-B784-8E4C-BB1B-169B6F63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590075" y="4548002"/>
              <a:ext cx="4721704" cy="1770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7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B7E7C7F-7382-A14D-AA99-C8FFE06C1D31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OCEAN LITERACY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398A15-2AED-404B-A93E-1CFAE95A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A4AE3B-21D4-3543-9F3C-0006A2A5161C}"/>
              </a:ext>
            </a:extLst>
          </p:cNvPr>
          <p:cNvSpPr txBox="1"/>
          <p:nvPr/>
        </p:nvSpPr>
        <p:spPr>
          <a:xfrm>
            <a:off x="1208868" y="5300420"/>
            <a:ext cx="3580108" cy="119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BA97F90-92A7-314A-B1ED-457AFD009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D529CEA-C625-E44C-99E4-B0AA2A3AA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E7D92B-AB09-7945-B3F6-5B489E6CC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2905" y="5881778"/>
            <a:ext cx="19050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D8BDE-2776-364F-A9F5-A89199CD68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561" b="19664"/>
          <a:stretch/>
        </p:blipFill>
        <p:spPr>
          <a:xfrm>
            <a:off x="609600" y="1242514"/>
            <a:ext cx="10972800" cy="47851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94B3475-5D6B-FF44-A344-E6FDF3804E09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560F27-5990-9944-B36D-2510E4807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263" y="4364895"/>
            <a:ext cx="2282324" cy="2282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4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D07D69-5023-B846-A539-460847A84913}"/>
              </a:ext>
            </a:extLst>
          </p:cNvPr>
          <p:cNvSpPr/>
          <p:nvPr/>
        </p:nvSpPr>
        <p:spPr>
          <a:xfrm>
            <a:off x="248102" y="1098363"/>
            <a:ext cx="3262541" cy="53798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SCIENCE COMMUNICATION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CA7F1-8014-6D4F-AAF4-3FEE83CF9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22" y="1733484"/>
            <a:ext cx="2276018" cy="44935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E90532-7AC1-7441-AB5A-E1203454764D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DB5B4-888E-D941-B62F-6CC8B04A57CA}"/>
              </a:ext>
            </a:extLst>
          </p:cNvPr>
          <p:cNvSpPr/>
          <p:nvPr/>
        </p:nvSpPr>
        <p:spPr>
          <a:xfrm>
            <a:off x="213174" y="624558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de-DE" sz="1200" i="1" dirty="0" err="1">
                <a:solidFill>
                  <a:schemeClr val="bg1">
                    <a:lumMod val="50000"/>
                  </a:schemeClr>
                </a:solidFill>
              </a:rPr>
              <a:t>Kopke</a:t>
            </a:r>
            <a:r>
              <a:rPr lang="de-DE" sz="1200" i="1" dirty="0">
                <a:solidFill>
                  <a:schemeClr val="bg1">
                    <a:lumMod val="50000"/>
                  </a:schemeClr>
                </a:solidFill>
              </a:rPr>
              <a:t> et al.,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97C7A-D7FD-214C-8830-CAFF317F6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8" t="4995" r="8197" b="83523"/>
          <a:stretch/>
        </p:blipFill>
        <p:spPr>
          <a:xfrm>
            <a:off x="4426893" y="1276698"/>
            <a:ext cx="2992698" cy="281592"/>
          </a:xfrm>
          <a:prstGeom prst="rect">
            <a:avLst/>
          </a:prstGeom>
        </p:spPr>
      </p:pic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00FA1A44-DF6B-1A49-89A9-1BABBC5FDE88}"/>
              </a:ext>
            </a:extLst>
          </p:cNvPr>
          <p:cNvSpPr/>
          <p:nvPr/>
        </p:nvSpPr>
        <p:spPr>
          <a:xfrm>
            <a:off x="7554513" y="3242979"/>
            <a:ext cx="788215" cy="1019014"/>
          </a:xfrm>
          <a:prstGeom prst="strip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7C50BF-7354-E648-9C62-E1400D37C744}"/>
              </a:ext>
            </a:extLst>
          </p:cNvPr>
          <p:cNvGrpSpPr/>
          <p:nvPr/>
        </p:nvGrpSpPr>
        <p:grpSpPr>
          <a:xfrm>
            <a:off x="8376446" y="1026330"/>
            <a:ext cx="3262541" cy="5409053"/>
            <a:chOff x="8376446" y="1026330"/>
            <a:chExt cx="3262541" cy="54090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770E12-4E3F-7D40-BD90-9E259D667C7D}"/>
                </a:ext>
              </a:extLst>
            </p:cNvPr>
            <p:cNvSpPr/>
            <p:nvPr/>
          </p:nvSpPr>
          <p:spPr>
            <a:xfrm>
              <a:off x="8376446" y="1055576"/>
              <a:ext cx="3262541" cy="537980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254DD1-7E23-A640-8F02-B9AF8939A22D}"/>
                </a:ext>
              </a:extLst>
            </p:cNvPr>
            <p:cNvSpPr/>
            <p:nvPr/>
          </p:nvSpPr>
          <p:spPr>
            <a:xfrm>
              <a:off x="8469337" y="3780874"/>
              <a:ext cx="3112202" cy="2585323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DE" i="1" dirty="0"/>
                <a:t>“In </a:t>
              </a:r>
              <a:r>
                <a:rPr lang="de-DE" i="1" dirty="0" err="1"/>
                <a:t>short</a:t>
              </a:r>
              <a:r>
                <a:rPr lang="de-DE" i="1" dirty="0"/>
                <a:t>, [</a:t>
              </a:r>
              <a:r>
                <a:rPr lang="de-DE" i="1" dirty="0" err="1"/>
                <a:t>the</a:t>
              </a:r>
              <a:r>
                <a:rPr lang="de-DE" i="1" dirty="0"/>
                <a:t> </a:t>
              </a:r>
              <a:r>
                <a:rPr lang="de-DE" i="1" dirty="0" err="1"/>
                <a:t>soul</a:t>
              </a:r>
              <a:r>
                <a:rPr lang="de-DE" i="1" dirty="0"/>
                <a:t> </a:t>
              </a:r>
              <a:r>
                <a:rPr lang="de-DE" i="1" dirty="0" err="1"/>
                <a:t>of</a:t>
              </a:r>
              <a:r>
                <a:rPr lang="de-DE" i="1" dirty="0"/>
                <a:t> </a:t>
              </a:r>
              <a:r>
                <a:rPr lang="de-DE" i="1" dirty="0" err="1"/>
                <a:t>science</a:t>
              </a:r>
              <a:r>
                <a:rPr lang="de-DE" i="1" dirty="0"/>
                <a:t> </a:t>
              </a:r>
              <a:r>
                <a:rPr lang="de-DE" i="1" dirty="0" err="1"/>
                <a:t>communication</a:t>
              </a:r>
              <a:r>
                <a:rPr lang="de-DE" i="1" dirty="0"/>
                <a:t>] </a:t>
              </a:r>
              <a:r>
                <a:rPr lang="de-DE" i="1" dirty="0" err="1"/>
                <a:t>is</a:t>
              </a:r>
              <a:r>
                <a:rPr lang="de-DE" i="1" dirty="0"/>
                <a:t> </a:t>
              </a:r>
              <a:r>
                <a:rPr lang="de-DE" i="1" dirty="0" err="1"/>
                <a:t>about</a:t>
              </a:r>
              <a:r>
                <a:rPr lang="de-DE" i="1" dirty="0"/>
                <a:t> </a:t>
              </a:r>
              <a:r>
                <a:rPr lang="de-DE" i="1" dirty="0" err="1"/>
                <a:t>making</a:t>
              </a:r>
              <a:r>
                <a:rPr lang="de-DE" i="1" dirty="0"/>
                <a:t> </a:t>
              </a:r>
              <a:r>
                <a:rPr lang="de-DE" i="1" dirty="0" err="1"/>
                <a:t>people</a:t>
              </a:r>
              <a:r>
                <a:rPr lang="de-DE" i="1" dirty="0"/>
                <a:t> care. </a:t>
              </a:r>
              <a:r>
                <a:rPr lang="de-DE" i="1" dirty="0" err="1"/>
                <a:t>That</a:t>
              </a:r>
              <a:r>
                <a:rPr lang="de-DE" i="1" dirty="0"/>
                <a:t> </a:t>
              </a:r>
              <a:r>
                <a:rPr lang="de-DE" i="1" dirty="0" err="1"/>
                <a:t>is</a:t>
              </a:r>
              <a:r>
                <a:rPr lang="de-DE" i="1" dirty="0"/>
                <a:t> </a:t>
              </a:r>
              <a:r>
                <a:rPr lang="de-DE" i="1" dirty="0" err="1"/>
                <a:t>why</a:t>
              </a:r>
              <a:r>
                <a:rPr lang="de-DE" i="1" dirty="0"/>
                <a:t> </a:t>
              </a:r>
              <a:r>
                <a:rPr lang="de-DE" i="1" dirty="0" err="1"/>
                <a:t>we</a:t>
              </a:r>
              <a:r>
                <a:rPr lang="de-DE" i="1" dirty="0"/>
                <a:t> </a:t>
              </a:r>
              <a:r>
                <a:rPr lang="de-DE" i="1" dirty="0" err="1"/>
                <a:t>need</a:t>
              </a:r>
              <a:r>
                <a:rPr lang="de-DE" i="1" dirty="0"/>
                <a:t> </a:t>
              </a:r>
              <a:r>
                <a:rPr lang="de-DE" i="1" dirty="0" err="1"/>
                <a:t>to</a:t>
              </a:r>
              <a:r>
                <a:rPr lang="de-DE" i="1" dirty="0"/>
                <a:t> </a:t>
              </a:r>
              <a:r>
                <a:rPr lang="de-DE" i="1" dirty="0" err="1"/>
                <a:t>go</a:t>
              </a:r>
              <a:r>
                <a:rPr lang="de-DE" i="1" dirty="0"/>
                <a:t> </a:t>
              </a:r>
              <a:r>
                <a:rPr lang="de-DE" i="1" dirty="0" err="1"/>
                <a:t>beyond</a:t>
              </a:r>
              <a:r>
                <a:rPr lang="de-DE" i="1" dirty="0"/>
                <a:t> </a:t>
              </a:r>
              <a:r>
                <a:rPr lang="de-DE" i="1" dirty="0" err="1"/>
                <a:t>presenting</a:t>
              </a:r>
              <a:r>
                <a:rPr lang="de-DE" i="1" dirty="0"/>
                <a:t> </a:t>
              </a:r>
              <a:r>
                <a:rPr lang="de-DE" i="1" dirty="0" err="1"/>
                <a:t>facts</a:t>
              </a:r>
              <a:r>
                <a:rPr lang="de-DE" i="1" dirty="0"/>
                <a:t> </a:t>
              </a:r>
              <a:r>
                <a:rPr lang="de-DE" i="1" dirty="0" err="1"/>
                <a:t>and</a:t>
              </a:r>
              <a:r>
                <a:rPr lang="de-DE" i="1" dirty="0"/>
                <a:t> </a:t>
              </a:r>
              <a:r>
                <a:rPr lang="de-DE" i="1" dirty="0" err="1"/>
                <a:t>evidence</a:t>
              </a:r>
              <a:r>
                <a:rPr lang="de-DE" i="1" dirty="0"/>
                <a:t>, </a:t>
              </a:r>
              <a:r>
                <a:rPr lang="de-DE" i="1" dirty="0" err="1"/>
                <a:t>towards</a:t>
              </a:r>
              <a:r>
                <a:rPr lang="de-DE" i="1" dirty="0"/>
                <a:t> </a:t>
              </a:r>
              <a:r>
                <a:rPr lang="de-DE" i="1" dirty="0" err="1"/>
                <a:t>creating</a:t>
              </a:r>
              <a:r>
                <a:rPr lang="de-DE" i="1" dirty="0"/>
                <a:t> emotional </a:t>
              </a:r>
              <a:r>
                <a:rPr lang="de-DE" i="1" dirty="0" err="1"/>
                <a:t>connections</a:t>
              </a:r>
              <a:r>
                <a:rPr lang="de-DE" i="1" dirty="0"/>
                <a:t> </a:t>
              </a:r>
              <a:r>
                <a:rPr lang="de-DE" i="1" dirty="0" err="1"/>
                <a:t>between</a:t>
              </a:r>
              <a:r>
                <a:rPr lang="de-DE" i="1" dirty="0"/>
                <a:t> </a:t>
              </a:r>
              <a:r>
                <a:rPr lang="de-DE" i="1" dirty="0" err="1"/>
                <a:t>scientists</a:t>
              </a:r>
              <a:r>
                <a:rPr lang="de-DE" i="1" dirty="0"/>
                <a:t> </a:t>
              </a:r>
              <a:r>
                <a:rPr lang="de-DE" i="1" dirty="0" err="1"/>
                <a:t>and</a:t>
              </a:r>
              <a:r>
                <a:rPr lang="de-DE" i="1" dirty="0"/>
                <a:t> </a:t>
              </a:r>
              <a:r>
                <a:rPr lang="de-DE" i="1" dirty="0" err="1"/>
                <a:t>publics</a:t>
              </a:r>
              <a:r>
                <a:rPr lang="de-DE" i="1" dirty="0"/>
                <a:t>“ - </a:t>
              </a:r>
              <a:r>
                <a:rPr lang="de-DE" dirty="0"/>
                <a:t>Journal of Science Communication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871EDC-02A0-8143-9F15-090ED84A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151"/>
            <a:stretch/>
          </p:blipFill>
          <p:spPr>
            <a:xfrm>
              <a:off x="8451615" y="1800573"/>
              <a:ext cx="3112202" cy="182512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09706D-E9B7-AE43-A51E-7B53A8EDE60A}"/>
                </a:ext>
              </a:extLst>
            </p:cNvPr>
            <p:cNvSpPr/>
            <p:nvPr/>
          </p:nvSpPr>
          <p:spPr>
            <a:xfrm>
              <a:off x="8376446" y="1026330"/>
              <a:ext cx="3262541" cy="59012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/>
                <a:t>STORYTELLING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3604491-ED73-C046-ACAA-AB43673B13F0}"/>
              </a:ext>
            </a:extLst>
          </p:cNvPr>
          <p:cNvSpPr/>
          <p:nvPr/>
        </p:nvSpPr>
        <p:spPr>
          <a:xfrm>
            <a:off x="248102" y="1080765"/>
            <a:ext cx="3348152" cy="590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OUTREACH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806E31-5B93-424C-B58A-CB3508018146}"/>
              </a:ext>
            </a:extLst>
          </p:cNvPr>
          <p:cNvGrpSpPr/>
          <p:nvPr/>
        </p:nvGrpSpPr>
        <p:grpSpPr>
          <a:xfrm>
            <a:off x="3502123" y="1055942"/>
            <a:ext cx="6826617" cy="5416877"/>
            <a:chOff x="3502123" y="1055942"/>
            <a:chExt cx="6826617" cy="54168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80E7E8-6265-4148-A594-037A3197DD1D}"/>
                </a:ext>
              </a:extLst>
            </p:cNvPr>
            <p:cNvSpPr/>
            <p:nvPr/>
          </p:nvSpPr>
          <p:spPr>
            <a:xfrm>
              <a:off x="4291972" y="1062583"/>
              <a:ext cx="3262541" cy="537980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16528B-0EF4-7A49-BF1F-C92C277A6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097" t="18762"/>
            <a:stretch/>
          </p:blipFill>
          <p:spPr>
            <a:xfrm>
              <a:off x="5199684" y="3987314"/>
              <a:ext cx="2193329" cy="22906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7BF62A-35F9-1544-A68D-8C164D0F7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0949" r="65757"/>
            <a:stretch/>
          </p:blipFill>
          <p:spPr>
            <a:xfrm>
              <a:off x="4442119" y="1676491"/>
              <a:ext cx="1726494" cy="23677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32626F-B9E2-BD4C-8BB6-84FB33E83CEF}"/>
                </a:ext>
              </a:extLst>
            </p:cNvPr>
            <p:cNvSpPr/>
            <p:nvPr/>
          </p:nvSpPr>
          <p:spPr>
            <a:xfrm>
              <a:off x="3502123" y="3507048"/>
              <a:ext cx="766085" cy="490876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FCCD2D-D6BD-E84A-8CF9-309BC4881A36}"/>
                </a:ext>
              </a:extLst>
            </p:cNvPr>
            <p:cNvSpPr/>
            <p:nvPr/>
          </p:nvSpPr>
          <p:spPr>
            <a:xfrm>
              <a:off x="4232740" y="6195820"/>
              <a:ext cx="609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1200" i="1" dirty="0">
                  <a:solidFill>
                    <a:schemeClr val="bg1">
                      <a:lumMod val="50000"/>
                    </a:schemeClr>
                  </a:solidFill>
                </a:rPr>
                <a:t>Source: Tom Dunne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CE0FC6-BA84-7141-8640-BC250C8E08A1}"/>
                </a:ext>
              </a:extLst>
            </p:cNvPr>
            <p:cNvSpPr/>
            <p:nvPr/>
          </p:nvSpPr>
          <p:spPr>
            <a:xfrm>
              <a:off x="4291972" y="1055942"/>
              <a:ext cx="3348152" cy="59012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b="1" dirty="0"/>
                <a:t>SCIENCE COMMUNICATION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3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SCIENCE COMMUNICATION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64458B-8BC9-D44C-A876-8A8AE1E171E4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EC45AE-6907-DA47-9727-0E7712E91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702" y="923509"/>
            <a:ext cx="8255998" cy="55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3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8AE18C-2B0E-5F4A-872C-A7FBA2D7ED88}"/>
              </a:ext>
            </a:extLst>
          </p:cNvPr>
          <p:cNvSpPr/>
          <p:nvPr/>
        </p:nvSpPr>
        <p:spPr>
          <a:xfrm>
            <a:off x="879473" y="224349"/>
            <a:ext cx="11312527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1558380" y="224349"/>
            <a:ext cx="5956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SCIENCE COMMUNICATION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7429D5DC-EDE1-EE47-BD35-EACE0FD6E829}"/>
              </a:ext>
            </a:extLst>
          </p:cNvPr>
          <p:cNvSpPr/>
          <p:nvPr/>
        </p:nvSpPr>
        <p:spPr>
          <a:xfrm>
            <a:off x="-3578818" y="-673259"/>
            <a:ext cx="5495520" cy="1691425"/>
          </a:xfrm>
          <a:prstGeom prst="pent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Image 11">
            <a:extLst>
              <a:ext uri="{FF2B5EF4-FFF2-40B4-BE49-F238E27FC236}">
                <a16:creationId xmlns:a16="http://schemas.microsoft.com/office/drawing/2014/main" id="{95D78B98-E863-024F-803A-6861F8D6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8487" y="172453"/>
            <a:ext cx="470986" cy="37940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46B9A1-0DD9-A64D-A3AD-7EB4DE828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87" y="216869"/>
            <a:ext cx="1741714" cy="600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64458B-8BC9-D44C-A876-8A8AE1E171E4}"/>
              </a:ext>
            </a:extLst>
          </p:cNvPr>
          <p:cNvSpPr/>
          <p:nvPr/>
        </p:nvSpPr>
        <p:spPr>
          <a:xfrm>
            <a:off x="0" y="648680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EMB Science Webinar  </a:t>
            </a:r>
            <a:r>
              <a:rPr lang="de-DE" sz="1400" b="1" dirty="0"/>
              <a:t>- </a:t>
            </a:r>
            <a:r>
              <a:rPr lang="en-GB" sz="1400" dirty="0"/>
              <a:t>16 March 2023</a:t>
            </a:r>
            <a:endParaRPr lang="de-D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7B8A5C-BB84-D146-9D15-267703EC7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0570">
            <a:off x="2304312" y="1527997"/>
            <a:ext cx="3028941" cy="4543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DDDEE-4FD3-2349-8879-7C866F6E0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7362">
            <a:off x="7436078" y="1480108"/>
            <a:ext cx="3193841" cy="4898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86CA0A-F026-B74C-B3E1-F2A1ADAF7479}"/>
              </a:ext>
            </a:extLst>
          </p:cNvPr>
          <p:cNvSpPr/>
          <p:nvPr/>
        </p:nvSpPr>
        <p:spPr>
          <a:xfrm>
            <a:off x="643980" y="1273758"/>
            <a:ext cx="1272722" cy="5901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2672549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522</Words>
  <Application>Microsoft Office PowerPoint</Application>
  <PresentationFormat>Widescreen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STHupo</vt:lpstr>
      <vt:lpstr>Arial</vt:lpstr>
      <vt:lpstr>Bierstadt</vt:lpstr>
      <vt:lpstr>Bierstadt Display</vt:lpstr>
      <vt:lpstr>Calibri</vt:lpstr>
      <vt:lpstr>Calibri Light</vt:lpstr>
      <vt:lpstr>Impact</vt:lpstr>
      <vt:lpstr>Open Sans</vt:lpstr>
      <vt:lpstr>open_sanssemibold</vt:lpstr>
      <vt:lpstr>Phosphate Solid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Britt Alexander</cp:lastModifiedBy>
  <cp:revision>68</cp:revision>
  <dcterms:created xsi:type="dcterms:W3CDTF">2023-03-14T01:32:01Z</dcterms:created>
  <dcterms:modified xsi:type="dcterms:W3CDTF">2023-03-16T08:21:25Z</dcterms:modified>
</cp:coreProperties>
</file>