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3" r:id="rId6"/>
    <p:sldId id="274" r:id="rId7"/>
    <p:sldId id="276" r:id="rId8"/>
    <p:sldId id="266" r:id="rId9"/>
    <p:sldId id="280" r:id="rId10"/>
    <p:sldId id="281" r:id="rId11"/>
    <p:sldId id="277" r:id="rId12"/>
    <p:sldId id="278" r:id="rId13"/>
    <p:sldId id="282" r:id="rId14"/>
    <p:sldId id="283" r:id="rId15"/>
    <p:sldId id="279" r:id="rId16"/>
    <p:sldId id="257" r:id="rId17"/>
    <p:sldId id="284" r:id="rId18"/>
    <p:sldId id="285" r:id="rId19"/>
    <p:sldId id="287" r:id="rId20"/>
    <p:sldId id="288" r:id="rId21"/>
    <p:sldId id="296" r:id="rId22"/>
    <p:sldId id="297" r:id="rId23"/>
    <p:sldId id="298" r:id="rId24"/>
    <p:sldId id="294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83A2"/>
    <a:srgbClr val="556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4A2BB-DBEA-444D-B52D-66C88E03158B}" v="195" dt="2023-03-16T08:25:05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033" autoAdjust="0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96EF68-4F82-41C7-B663-687445A145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14F135-777C-4358-A655-C2825C4936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38021-B7A7-47D0-B0B1-880D9F13C6EF}" type="datetimeFigureOut">
              <a:rPr lang="en-AU" smtClean="0">
                <a:latin typeface="Arial" panose="020B0604020202020204" pitchFamily="34" charset="0"/>
              </a:rPr>
              <a:t>16/03/2023</a:t>
            </a:fld>
            <a:endParaRPr lang="en-AU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271A2-F875-4D5D-8440-20A06338F5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AU" dirty="0">
                <a:latin typeface="Arial" panose="020B0604020202020204" pitchFamily="34" charset="0"/>
              </a:rPr>
              <a:t>EMB #ThirdThursday Science Webinar, 16 March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C18F6-319B-4198-AB98-84A7C8F8E3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802FB-EC2F-44F9-87EA-0B667EDAC0B0}" type="slidenum">
              <a:rPr lang="en-AU" smtClean="0">
                <a:latin typeface="Arial" panose="020B0604020202020204" pitchFamily="34" charset="0"/>
              </a:rPr>
              <a:t>‹#›</a:t>
            </a:fld>
            <a:endParaRPr lang="en-A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502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36C1425-E2FF-4C70-8A26-0A49880A3A6F}" type="datetimeFigureOut">
              <a:rPr lang="en-AU" smtClean="0"/>
              <a:pPr/>
              <a:t>16/03/2023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en-AU" dirty="0"/>
              <a:t>EMB #ThirdThursday Science Webinar, 16 March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4743D12-879C-4D26-B2DF-F8689FAB831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19076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43D12-879C-4D26-B2DF-F8689FAB831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825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-Move to Australia- came with its own set of challenges- navigating a new university, new rules, new lab group etc while continuing to do your </a:t>
            </a:r>
            <a:r>
              <a:rPr lang="en-AU" dirty="0" err="1">
                <a:solidFill>
                  <a:schemeClr val="tx1"/>
                </a:solidFill>
              </a:rPr>
              <a:t>phd</a:t>
            </a:r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	New sets of admin, repeat of study site selection, inductions etc</a:t>
            </a:r>
          </a:p>
          <a:p>
            <a:pPr algn="ctr"/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	Time difference- EMB has been extremely accommodating of the time zone differences, but it still was a challenge to be focused after a full day of work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43D12-879C-4D26-B2DF-F8689FAB831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846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-Move to Australia- came with its own set of challenges- navigating a new university, new rules, new lab group etc while continuing to do your </a:t>
            </a:r>
            <a:r>
              <a:rPr lang="en-AU" dirty="0" err="1">
                <a:solidFill>
                  <a:schemeClr val="tx1"/>
                </a:solidFill>
              </a:rPr>
              <a:t>phd</a:t>
            </a:r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	New sets of admin, repeat of study site selection, inductions etc</a:t>
            </a:r>
          </a:p>
          <a:p>
            <a:pPr algn="ctr"/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	Time difference- EMB has been extremely accommodating of the time zone differences, but it still was a challenge to be focused after a full day of work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43D12-879C-4D26-B2DF-F8689FAB831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693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-Move to Australia- came with its own set of challenges- navigating a new university, new rules, new lab group etc while continuing to do your </a:t>
            </a:r>
            <a:r>
              <a:rPr lang="en-AU" dirty="0" err="1">
                <a:solidFill>
                  <a:schemeClr val="tx1"/>
                </a:solidFill>
              </a:rPr>
              <a:t>phd</a:t>
            </a:r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	New sets of admin, repeat of study site selection, inductions etc</a:t>
            </a:r>
          </a:p>
          <a:p>
            <a:pPr algn="ctr"/>
            <a:endParaRPr lang="en-AU" dirty="0">
              <a:solidFill>
                <a:schemeClr val="tx1"/>
              </a:solidFill>
            </a:endParaRPr>
          </a:p>
          <a:p>
            <a:pPr algn="ctr"/>
            <a:r>
              <a:rPr lang="en-AU" dirty="0">
                <a:solidFill>
                  <a:schemeClr val="tx1"/>
                </a:solidFill>
              </a:rPr>
              <a:t>-	Time difference- EMB has been extremely accommodating of the time zone differences, but it still was a challenge to be focused after a full day of work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43D12-879C-4D26-B2DF-F8689FAB831E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2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F6D0-2C65-469E-BC07-8671B0F4B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CBF98-DFF0-4519-ADD9-B080D111E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7E5FC-822D-4C04-AB8B-AAD034CD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1937-F80B-4118-A25A-D44BE6FF3F63}" type="datetime1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9868B-8244-4A68-A673-5EA0FD15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F2071-0E6B-4504-90FB-0ECD10FA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060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C207-7D88-4711-8CA0-1BD251A4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C47D2-7346-40EF-9B27-462BF6579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7D0BF-B87B-45EA-879A-24AC64CB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E7C7-59AE-4F3E-85F9-8338B1F19208}" type="datetime1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3E813-4BDF-4E81-978E-8ECBD258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4A2C5-CBC6-427B-90B7-EA24907A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445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8351F-FBF1-45A4-B735-24C4E4F41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64097-0FFD-4508-8930-E31A74131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3734-6EFE-4494-810D-CAD6F898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0FC36-C65E-44FC-833C-586E3F0FD21E}" type="datetime1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FDD58-5469-4F65-81BF-472E0A6F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7E4F9-D26C-409C-9197-6F459652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32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F8EC-14CA-4034-9B30-4D09B267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43C3-F8DE-43EB-AA0D-8336C05E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ACD44-5FD7-4AC7-BC64-5A91E22C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BB-A8D4-4A66-80F5-FDB4CA386E71}" type="datetime1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8932-7394-4625-BE39-9B4E5AA5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E656-5CDF-4D3A-8E46-40C723E1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869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4C53-A2DA-4C95-870C-89250247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69339-828B-4758-95AC-B8AB4C089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8C1C7-F0C1-433E-9C60-E93AE295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6D4A-58D5-4284-BF36-1E992423D364}" type="datetime1">
              <a:rPr lang="en-AU" smtClean="0"/>
              <a:t>16/03/2023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E36C0-5C16-411A-B945-81564927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8A1F1-6425-4903-8EB8-37F63D37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5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4B10-8CEF-42A0-93DC-4F1AFC08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E39B5-56E1-4D40-B2F4-3CD461097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525BE-B0D5-4458-8467-B7BFB2237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A3DBB-2759-4596-A2F7-3BDC3B59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2F55-D229-49E9-B1EE-CB026D46E069}" type="datetime1">
              <a:rPr lang="en-AU" smtClean="0"/>
              <a:t>16/03/2023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55B9A-250D-4596-83D7-E1AB830F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ECD97-9E1F-4C9B-ACBA-4BDEDC7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297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1646-41F7-4EC5-AC7B-7D2F8BC7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A7E8A-EF14-47A8-BDF9-9DA62C007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191FA-D46A-4512-A143-0955E0BBE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584CA-2EF8-458B-95FD-D4C47980D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C3DFA-0454-4EF0-B22A-D93FA093F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ED5229-8082-4698-B9B7-4AB6DEA5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607D-9402-4F83-91CE-537834324C05}" type="datetime1">
              <a:rPr lang="en-AU" smtClean="0"/>
              <a:t>16/03/2023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C2CB7-FD1F-4AFD-964E-19607ED4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230E5-C106-440F-9293-2CE342AC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97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56CD-7CD5-4195-B575-A3A7462C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29471-5CF0-4D43-B713-93335B35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395EA-5DD5-4854-87C0-66907CF85EF7}" type="datetime1">
              <a:rPr lang="en-AU" smtClean="0"/>
              <a:t>16/03/2023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5FDCB-8E76-4142-B363-29A862BF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B72DD-5E26-40AF-9BF3-30B587C1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18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C811E-FA3C-4B1E-85CE-38E9D30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F1DF-A119-420B-BAFE-943C1213C1A6}" type="datetime1">
              <a:rPr lang="en-AU" smtClean="0"/>
              <a:t>16/03/2023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78153-02C7-4BAD-A2D7-9FA3D164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BAB75-E909-44F6-B9DB-DB01861B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904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187B-B013-4F1D-BEE1-87405157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F71F2-623F-4AB4-A659-D53B5AD00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949FB-B6E2-4915-845D-FBF2970C3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114E-5EB9-454A-B086-C304F580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A69E-8DA0-4B84-A151-568B2FD21370}" type="datetime1">
              <a:rPr lang="en-AU" smtClean="0"/>
              <a:t>16/03/2023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2CBED-A003-4187-AE5A-007EE8DF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47B7A-A226-4E7F-A020-72753E6B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673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60AF8-62E6-479F-B958-F9A8215F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6CE1D-9B39-42BD-9D33-40A3965EF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98837-EA94-4CE3-9150-879363D52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6683D-B158-4775-8396-548E352F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17F4-153F-4D2A-8E99-92B788A38CC7}" type="datetime1">
              <a:rPr lang="en-AU" smtClean="0"/>
              <a:t>16/03/2023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1A504-6D19-4E57-A665-BA559098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3E8D4-BA94-490C-B106-575370DC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440C7-446C-467C-A9A3-F67A6E99C9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23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77CA1-8921-4E8F-B80A-2EA2C2AE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1BB12-1929-4E75-A25B-AAA7D5268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984F8-1A0B-476D-B10B-BA9A16545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F458FF5-D853-48C6-A021-649291668B8E}" type="datetime1">
              <a:rPr lang="en-AU" smtClean="0"/>
              <a:pPr/>
              <a:t>16/03/2023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191B9-7D0A-4088-9628-CC49363D7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AU" dirty="0"/>
              <a:t>EMB #ThirdThursday Science Webinar, 16 March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ECC9D-D4E4-442B-91FC-16466BEE2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CD440C7-446C-467C-A9A3-F67A6E99C97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315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1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12" Type="http://schemas.openxmlformats.org/officeDocument/2006/relationships/image" Target="../media/image34.png"/><Relationship Id="rId17" Type="http://schemas.openxmlformats.org/officeDocument/2006/relationships/image" Target="../media/image38.svg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2.svg"/><Relationship Id="rId15" Type="http://schemas.openxmlformats.org/officeDocument/2006/relationships/image" Target="../media/image31.svg"/><Relationship Id="rId10" Type="http://schemas.openxmlformats.org/officeDocument/2006/relationships/image" Target="../media/image32.png"/><Relationship Id="rId19" Type="http://schemas.openxmlformats.org/officeDocument/2006/relationships/image" Target="../media/image40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9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svg"/><Relationship Id="rId3" Type="http://schemas.openxmlformats.org/officeDocument/2006/relationships/image" Target="../media/image29.png"/><Relationship Id="rId7" Type="http://schemas.openxmlformats.org/officeDocument/2006/relationships/image" Target="../media/image24.svg"/><Relationship Id="rId12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ACD5396E-020B-40C0-B245-856D757E1F03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98B79-6A79-4403-AEF0-542D41586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6158" y="1122363"/>
            <a:ext cx="5521842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from EMB Young Ambassadors: Lessons and Introspections from an ECOP’s perspective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AB4F1-3EAF-439E-B7BF-EA5DA5C11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074" y="3655201"/>
            <a:ext cx="5287926" cy="1655762"/>
          </a:xfrm>
        </p:spPr>
        <p:txBody>
          <a:bodyPr/>
          <a:lstStyle/>
          <a:p>
            <a:r>
              <a:rPr lang="en-AU" u="sng" dirty="0">
                <a:latin typeface="Arial" panose="020B0604020202020204" pitchFamily="34" charset="0"/>
                <a:cs typeface="Arial" panose="020B0604020202020204" pitchFamily="34" charset="0"/>
              </a:rPr>
              <a:t>Anjali Gopakumar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EMB Young Ambassador, 2021- 2023</a:t>
            </a: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4159A87-CC89-4DBA-8F89-1FD665EBE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3" y="3073201"/>
            <a:ext cx="2705194" cy="360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7330B-0FD2-4825-B076-865C2FBCE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16510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FFC5A3E7-31A4-4850-8ABC-4FDBEAD57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6963" r="1343"/>
          <a:stretch/>
        </p:blipFill>
        <p:spPr>
          <a:xfrm>
            <a:off x="171403" y="1687947"/>
            <a:ext cx="1960675" cy="1256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3053CE-F1D2-48B9-A740-59153CC09E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1410" r="13522" b="10799"/>
          <a:stretch/>
        </p:blipFill>
        <p:spPr>
          <a:xfrm>
            <a:off x="2234524" y="1679680"/>
            <a:ext cx="1404593" cy="136484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BD888-816C-C9CD-13DF-B773BB77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328924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biogeochemical functioning in salt marshes.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041D746-2E4A-4A59-8DE7-840D44CC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37" y="113521"/>
            <a:ext cx="1129550" cy="107552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381BB-EB1D-3653-C217-A14B280C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E83545-6AD5-480D-95F9-62BF18CAC810}"/>
              </a:ext>
            </a:extLst>
          </p:cNvPr>
          <p:cNvGrpSpPr/>
          <p:nvPr/>
        </p:nvGrpSpPr>
        <p:grpSpPr>
          <a:xfrm>
            <a:off x="818144" y="2056527"/>
            <a:ext cx="1743443" cy="1793774"/>
            <a:chOff x="6485519" y="1885077"/>
            <a:chExt cx="1743443" cy="1793774"/>
          </a:xfrm>
        </p:grpSpPr>
        <p:pic>
          <p:nvPicPr>
            <p:cNvPr id="6" name="Graphic 5" descr="Plant With Roots with solid fill">
              <a:extLst>
                <a:ext uri="{FF2B5EF4-FFF2-40B4-BE49-F238E27FC236}">
                  <a16:creationId xmlns:a16="http://schemas.microsoft.com/office/drawing/2014/main" id="{E6C33A94-28CA-8ADC-2D78-F54DC3F0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65256" y="2764451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Line arrow: Counter-clockwise curve outline">
              <a:extLst>
                <a:ext uri="{FF2B5EF4-FFF2-40B4-BE49-F238E27FC236}">
                  <a16:creationId xmlns:a16="http://schemas.microsoft.com/office/drawing/2014/main" id="{63BA3996-7523-1B32-6F36-E306C90C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14562" y="2114860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Line arrow: Clockwise curve outline">
              <a:extLst>
                <a:ext uri="{FF2B5EF4-FFF2-40B4-BE49-F238E27FC236}">
                  <a16:creationId xmlns:a16="http://schemas.microsoft.com/office/drawing/2014/main" id="{F5F828ED-192C-CEC5-6E11-E8FF30DE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78372">
              <a:off x="6485519" y="2306938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1FE190-54B4-942F-26B3-D89AF0959A53}"/>
                </a:ext>
              </a:extLst>
            </p:cNvPr>
            <p:cNvSpPr txBox="1"/>
            <p:nvPr/>
          </p:nvSpPr>
          <p:spPr>
            <a:xfrm>
              <a:off x="6716075" y="2033186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O</a:t>
              </a:r>
              <a:endParaRPr lang="en-IN" dirty="0">
                <a:latin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932163-E5C9-337B-841B-D7B7B3A90584}"/>
                </a:ext>
              </a:extLst>
            </p:cNvPr>
            <p:cNvSpPr txBox="1"/>
            <p:nvPr/>
          </p:nvSpPr>
          <p:spPr>
            <a:xfrm>
              <a:off x="7214478" y="1885077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H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S</a:t>
              </a:r>
              <a:endParaRPr lang="en-IN" dirty="0">
                <a:latin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1C86EA-3AFB-67E0-B2B7-1E759510A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27" y="2056527"/>
            <a:ext cx="3089621" cy="407741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E49D8B-1775-0EBA-2539-9551A7C472B6}"/>
              </a:ext>
            </a:extLst>
          </p:cNvPr>
          <p:cNvCxnSpPr>
            <a:cxnSpLocks/>
          </p:cNvCxnSpPr>
          <p:nvPr/>
        </p:nvCxnSpPr>
        <p:spPr>
          <a:xfrm flipV="1">
            <a:off x="6572250" y="3200710"/>
            <a:ext cx="1285875" cy="87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A2675C-8A76-55DB-445C-96DEC04DAF2A}"/>
              </a:ext>
            </a:extLst>
          </p:cNvPr>
          <p:cNvCxnSpPr>
            <a:cxnSpLocks/>
          </p:cNvCxnSpPr>
          <p:nvPr/>
        </p:nvCxnSpPr>
        <p:spPr>
          <a:xfrm>
            <a:off x="6572250" y="4457700"/>
            <a:ext cx="1371600" cy="704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8409C1-58DF-B1F7-D477-D029071F97B1}"/>
              </a:ext>
            </a:extLst>
          </p:cNvPr>
          <p:cNvSpPr txBox="1"/>
          <p:nvPr/>
        </p:nvSpPr>
        <p:spPr>
          <a:xfrm>
            <a:off x="7943850" y="2743510"/>
            <a:ext cx="3811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Change in biogeochemical fluxes over different restoration stages</a:t>
            </a:r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F2F9A3-BDF0-3D47-CF92-EDFB35F5B460}"/>
              </a:ext>
            </a:extLst>
          </p:cNvPr>
          <p:cNvSpPr txBox="1"/>
          <p:nvPr/>
        </p:nvSpPr>
        <p:spPr>
          <a:xfrm>
            <a:off x="7967080" y="4712088"/>
            <a:ext cx="378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Change in microbial community structure over different restoration stages</a:t>
            </a:r>
            <a:endParaRPr lang="en-IN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5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A303512-19BA-4873-AA66-234A02F3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37" y="113521"/>
            <a:ext cx="1129550" cy="107552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sediment microbial communities in salt marshes.</a:t>
            </a:r>
            <a:endParaRPr lang="en-IN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65B873-37DB-45F8-B6B5-7DB3E418E8C0}"/>
              </a:ext>
            </a:extLst>
          </p:cNvPr>
          <p:cNvSpPr/>
          <p:nvPr/>
        </p:nvSpPr>
        <p:spPr>
          <a:xfrm>
            <a:off x="3310249" y="941032"/>
            <a:ext cx="2700000" cy="55518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benthic functional diversity in salt marshes.</a:t>
            </a:r>
          </a:p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F10534-EC4F-4066-A1F9-82CECB341A61}"/>
              </a:ext>
            </a:extLst>
          </p:cNvPr>
          <p:cNvSpPr/>
          <p:nvPr/>
        </p:nvSpPr>
        <p:spPr>
          <a:xfrm>
            <a:off x="6172456" y="941032"/>
            <a:ext cx="2700000" cy="5551842"/>
          </a:xfrm>
          <a:prstGeom prst="roundRect">
            <a:avLst/>
          </a:prstGeom>
          <a:solidFill>
            <a:srgbClr val="A4B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biogeochemical functioning in salt marshes.</a:t>
            </a: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51F29AC-0B98-437D-BA87-848FBE45D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1" y="2038972"/>
            <a:ext cx="1677979" cy="16779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E55894-232D-4CA8-B7DC-F3888C90025D}"/>
              </a:ext>
            </a:extLst>
          </p:cNvPr>
          <p:cNvSpPr/>
          <p:nvPr/>
        </p:nvSpPr>
        <p:spPr>
          <a:xfrm>
            <a:off x="9031990" y="941032"/>
            <a:ext cx="2700000" cy="5551842"/>
          </a:xfrm>
          <a:prstGeom prst="roundRect">
            <a:avLst/>
          </a:prstGeom>
          <a:solidFill>
            <a:srgbClr val="6E8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decomposition rates in salt marshes.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6BA2B-5C49-F2D7-BDE6-43DB604D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3" name="Graphic 2" descr="Crab outline">
            <a:extLst>
              <a:ext uri="{FF2B5EF4-FFF2-40B4-BE49-F238E27FC236}">
                <a16:creationId xmlns:a16="http://schemas.microsoft.com/office/drawing/2014/main" id="{AB362CF7-5768-7298-AD1B-1F111DE3F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9758" y="2849298"/>
            <a:ext cx="914400" cy="914400"/>
          </a:xfrm>
          <a:prstGeom prst="rect">
            <a:avLst/>
          </a:prstGeom>
        </p:spPr>
      </p:pic>
      <p:pic>
        <p:nvPicPr>
          <p:cNvPr id="13" name="Graphic 12" descr="Shell outline">
            <a:extLst>
              <a:ext uri="{FF2B5EF4-FFF2-40B4-BE49-F238E27FC236}">
                <a16:creationId xmlns:a16="http://schemas.microsoft.com/office/drawing/2014/main" id="{A6A50642-87D0-02E8-2422-6F76616AA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0318" y="2069744"/>
            <a:ext cx="914400" cy="914400"/>
          </a:xfrm>
          <a:prstGeom prst="rect">
            <a:avLst/>
          </a:prstGeom>
        </p:spPr>
      </p:pic>
      <p:pic>
        <p:nvPicPr>
          <p:cNvPr id="14" name="Graphic 13" descr="Worm outline">
            <a:extLst>
              <a:ext uri="{FF2B5EF4-FFF2-40B4-BE49-F238E27FC236}">
                <a16:creationId xmlns:a16="http://schemas.microsoft.com/office/drawing/2014/main" id="{C1A8D8A4-297B-E7B9-54B0-9ED79847F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1496">
            <a:off x="4833729" y="2264441"/>
            <a:ext cx="914400" cy="914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D1E2CC-6B9E-EB9B-0611-E588176C0B91}"/>
              </a:ext>
            </a:extLst>
          </p:cNvPr>
          <p:cNvGrpSpPr/>
          <p:nvPr/>
        </p:nvGrpSpPr>
        <p:grpSpPr>
          <a:xfrm>
            <a:off x="6485519" y="1885077"/>
            <a:ext cx="1743443" cy="1793774"/>
            <a:chOff x="6485519" y="1885077"/>
            <a:chExt cx="1743443" cy="1793774"/>
          </a:xfrm>
        </p:grpSpPr>
        <p:pic>
          <p:nvPicPr>
            <p:cNvPr id="16" name="Graphic 15" descr="Plant With Roots with solid fill">
              <a:extLst>
                <a:ext uri="{FF2B5EF4-FFF2-40B4-BE49-F238E27FC236}">
                  <a16:creationId xmlns:a16="http://schemas.microsoft.com/office/drawing/2014/main" id="{F2D302A1-243E-1425-50F0-6B3983329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65256" y="2764451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Line arrow: Counter-clockwise curve outline">
              <a:extLst>
                <a:ext uri="{FF2B5EF4-FFF2-40B4-BE49-F238E27FC236}">
                  <a16:creationId xmlns:a16="http://schemas.microsoft.com/office/drawing/2014/main" id="{D90A178A-9F20-181D-3FB1-75B5BA392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14562" y="2114860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ine arrow: Clockwise curve outline">
              <a:extLst>
                <a:ext uri="{FF2B5EF4-FFF2-40B4-BE49-F238E27FC236}">
                  <a16:creationId xmlns:a16="http://schemas.microsoft.com/office/drawing/2014/main" id="{E177257A-30AB-0C23-A1A6-78C6FB2B7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78372">
              <a:off x="6485519" y="2306938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4D41E7-EBD2-9412-DF36-BEAC571680C4}"/>
                </a:ext>
              </a:extLst>
            </p:cNvPr>
            <p:cNvSpPr txBox="1"/>
            <p:nvPr/>
          </p:nvSpPr>
          <p:spPr>
            <a:xfrm>
              <a:off x="6716075" y="2033186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O</a:t>
              </a:r>
              <a:endParaRPr lang="en-IN" dirty="0"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3EA4D-1F21-51CF-CDDD-DFA7A5AE6C24}"/>
                </a:ext>
              </a:extLst>
            </p:cNvPr>
            <p:cNvSpPr txBox="1"/>
            <p:nvPr/>
          </p:nvSpPr>
          <p:spPr>
            <a:xfrm>
              <a:off x="7214478" y="1885077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H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S</a:t>
              </a:r>
              <a:endParaRPr lang="en-IN" dirty="0">
                <a:latin typeface="Arial" panose="020B0604020202020204" pitchFamily="34" charset="0"/>
              </a:endParaRPr>
            </a:p>
          </p:txBody>
        </p:sp>
        <p:pic>
          <p:nvPicPr>
            <p:cNvPr id="21" name="Graphic 20" descr="Line arrow: Clockwise curve outline">
              <a:extLst>
                <a:ext uri="{FF2B5EF4-FFF2-40B4-BE49-F238E27FC236}">
                  <a16:creationId xmlns:a16="http://schemas.microsoft.com/office/drawing/2014/main" id="{4DBDEC7C-DFBE-BA0A-1C46-88ECD7A4C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078372">
              <a:off x="6485519" y="2306937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99F145-E0DF-F568-C6DC-6DC72D373D09}"/>
                </a:ext>
              </a:extLst>
            </p:cNvPr>
            <p:cNvSpPr txBox="1"/>
            <p:nvPr/>
          </p:nvSpPr>
          <p:spPr>
            <a:xfrm>
              <a:off x="6716075" y="2033185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O</a:t>
              </a:r>
              <a:endParaRPr lang="en-IN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75FAB9A1-108F-0C67-88DB-B6EBC7D7EB22}"/>
              </a:ext>
            </a:extLst>
          </p:cNvPr>
          <p:cNvCxnSpPr>
            <a:cxnSpLocks/>
          </p:cNvCxnSpPr>
          <p:nvPr/>
        </p:nvCxnSpPr>
        <p:spPr>
          <a:xfrm rot="18240000" flipV="1">
            <a:off x="10339721" y="2394303"/>
            <a:ext cx="453554" cy="263507"/>
          </a:xfrm>
          <a:prstGeom prst="curved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42EC34AB-3F75-B714-79C4-B0C153D38D2D}"/>
              </a:ext>
            </a:extLst>
          </p:cNvPr>
          <p:cNvCxnSpPr>
            <a:cxnSpLocks/>
          </p:cNvCxnSpPr>
          <p:nvPr/>
        </p:nvCxnSpPr>
        <p:spPr>
          <a:xfrm rot="18240000" flipV="1">
            <a:off x="9886415" y="2380880"/>
            <a:ext cx="453554" cy="263507"/>
          </a:xfrm>
          <a:prstGeom prst="curved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164A7B1D-5402-89BB-32CF-BABE165D9DB2}"/>
              </a:ext>
            </a:extLst>
          </p:cNvPr>
          <p:cNvCxnSpPr>
            <a:cxnSpLocks/>
          </p:cNvCxnSpPr>
          <p:nvPr/>
        </p:nvCxnSpPr>
        <p:spPr>
          <a:xfrm rot="18240000" flipV="1">
            <a:off x="10103681" y="2401763"/>
            <a:ext cx="453554" cy="263507"/>
          </a:xfrm>
          <a:prstGeom prst="curved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659015B8-74DD-D638-F4F5-3DB7E1CE2026}"/>
              </a:ext>
            </a:extLst>
          </p:cNvPr>
          <p:cNvCxnSpPr>
            <a:cxnSpLocks/>
          </p:cNvCxnSpPr>
          <p:nvPr/>
        </p:nvCxnSpPr>
        <p:spPr>
          <a:xfrm rot="18240000" flipV="1">
            <a:off x="9886416" y="2380881"/>
            <a:ext cx="453554" cy="263507"/>
          </a:xfrm>
          <a:prstGeom prst="curved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64BED852-0769-49AC-E2DB-44416A711073}"/>
              </a:ext>
            </a:extLst>
          </p:cNvPr>
          <p:cNvCxnSpPr>
            <a:cxnSpLocks/>
          </p:cNvCxnSpPr>
          <p:nvPr/>
        </p:nvCxnSpPr>
        <p:spPr>
          <a:xfrm rot="18240000" flipV="1">
            <a:off x="10103682" y="2401764"/>
            <a:ext cx="453554" cy="263507"/>
          </a:xfrm>
          <a:prstGeom prst="curved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A08799-887E-CAAC-4C68-CB5575EB652E}"/>
              </a:ext>
            </a:extLst>
          </p:cNvPr>
          <p:cNvGrpSpPr/>
          <p:nvPr/>
        </p:nvGrpSpPr>
        <p:grpSpPr>
          <a:xfrm>
            <a:off x="9434832" y="2285859"/>
            <a:ext cx="1620906" cy="1686978"/>
            <a:chOff x="9434832" y="2285859"/>
            <a:chExt cx="1620906" cy="1686978"/>
          </a:xfrm>
        </p:grpSpPr>
        <p:pic>
          <p:nvPicPr>
            <p:cNvPr id="28" name="Graphic 27" descr="Dead Fish Skeleton with solid fill">
              <a:extLst>
                <a:ext uri="{FF2B5EF4-FFF2-40B4-BE49-F238E27FC236}">
                  <a16:creationId xmlns:a16="http://schemas.microsoft.com/office/drawing/2014/main" id="{1EC36EBC-B320-0CFC-C77F-F3516B54B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788085" y="3058437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Wilting Pot Plant outline">
              <a:extLst>
                <a:ext uri="{FF2B5EF4-FFF2-40B4-BE49-F238E27FC236}">
                  <a16:creationId xmlns:a16="http://schemas.microsoft.com/office/drawing/2014/main" id="{918CF671-5328-7B4C-5CF7-8C652449E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42530"/>
            <a:stretch/>
          </p:blipFill>
          <p:spPr>
            <a:xfrm>
              <a:off x="10141338" y="2793407"/>
              <a:ext cx="914400" cy="525506"/>
            </a:xfrm>
            <a:prstGeom prst="rect">
              <a:avLst/>
            </a:prstGeom>
          </p:spPr>
        </p:pic>
        <p:pic>
          <p:nvPicPr>
            <p:cNvPr id="33" name="Graphic 32" descr="Wilting Pot Plant outline">
              <a:extLst>
                <a:ext uri="{FF2B5EF4-FFF2-40B4-BE49-F238E27FC236}">
                  <a16:creationId xmlns:a16="http://schemas.microsoft.com/office/drawing/2014/main" id="{E81F8437-4260-BD91-B9ED-833DC73DA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42530"/>
            <a:stretch/>
          </p:blipFill>
          <p:spPr>
            <a:xfrm flipH="1">
              <a:off x="9434832" y="2774925"/>
              <a:ext cx="914400" cy="525506"/>
            </a:xfrm>
            <a:prstGeom prst="rect">
              <a:avLst/>
            </a:prstGeom>
          </p:spPr>
        </p:pic>
        <p:cxnSp>
          <p:nvCxnSpPr>
            <p:cNvPr id="47" name="Connector: Curved 46">
              <a:extLst>
                <a:ext uri="{FF2B5EF4-FFF2-40B4-BE49-F238E27FC236}">
                  <a16:creationId xmlns:a16="http://schemas.microsoft.com/office/drawing/2014/main" id="{C7041333-301C-0114-9FCC-AF99146EA039}"/>
                </a:ext>
              </a:extLst>
            </p:cNvPr>
            <p:cNvCxnSpPr>
              <a:cxnSpLocks/>
            </p:cNvCxnSpPr>
            <p:nvPr/>
          </p:nvCxnSpPr>
          <p:spPr>
            <a:xfrm rot="18240000" flipV="1">
              <a:off x="10339722" y="2394304"/>
              <a:ext cx="453554" cy="263507"/>
            </a:xfrm>
            <a:prstGeom prst="curved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885F15A1-3B2F-A98C-606A-7E306262C4A6}"/>
                </a:ext>
              </a:extLst>
            </p:cNvPr>
            <p:cNvCxnSpPr>
              <a:cxnSpLocks/>
            </p:cNvCxnSpPr>
            <p:nvPr/>
          </p:nvCxnSpPr>
          <p:spPr>
            <a:xfrm rot="18240000" flipV="1">
              <a:off x="9886417" y="2380882"/>
              <a:ext cx="453554" cy="263507"/>
            </a:xfrm>
            <a:prstGeom prst="curved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1ECD0D38-16ED-8EA4-EFF2-A3792D295289}"/>
                </a:ext>
              </a:extLst>
            </p:cNvPr>
            <p:cNvCxnSpPr>
              <a:cxnSpLocks/>
            </p:cNvCxnSpPr>
            <p:nvPr/>
          </p:nvCxnSpPr>
          <p:spPr>
            <a:xfrm rot="18240000" flipV="1">
              <a:off x="10103683" y="2401765"/>
              <a:ext cx="453554" cy="263507"/>
            </a:xfrm>
            <a:prstGeom prst="curved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380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A303512-19BA-4873-AA66-234A02F3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37" y="113521"/>
            <a:ext cx="1129550" cy="107552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rgbClr val="6E8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decomposition rates in salt marshes.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47D9FB-16B5-4177-5921-B065C3DA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AD2457-BE14-B73D-76DB-03E0E9358C33}"/>
              </a:ext>
            </a:extLst>
          </p:cNvPr>
          <p:cNvGrpSpPr/>
          <p:nvPr/>
        </p:nvGrpSpPr>
        <p:grpSpPr>
          <a:xfrm>
            <a:off x="881382" y="2352534"/>
            <a:ext cx="1620906" cy="1686978"/>
            <a:chOff x="9434832" y="2285859"/>
            <a:chExt cx="1620906" cy="1686978"/>
          </a:xfrm>
        </p:grpSpPr>
        <p:pic>
          <p:nvPicPr>
            <p:cNvPr id="15" name="Graphic 14" descr="Dead Fish Skeleton with solid fill">
              <a:extLst>
                <a:ext uri="{FF2B5EF4-FFF2-40B4-BE49-F238E27FC236}">
                  <a16:creationId xmlns:a16="http://schemas.microsoft.com/office/drawing/2014/main" id="{BC17EC0C-9942-6E80-BBA6-DC24C3746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88085" y="3058437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Wilting Pot Plant outline">
              <a:extLst>
                <a:ext uri="{FF2B5EF4-FFF2-40B4-BE49-F238E27FC236}">
                  <a16:creationId xmlns:a16="http://schemas.microsoft.com/office/drawing/2014/main" id="{A0FA06DA-9EFE-7541-FF69-C8349139C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2530"/>
            <a:stretch/>
          </p:blipFill>
          <p:spPr>
            <a:xfrm>
              <a:off x="10141338" y="2793407"/>
              <a:ext cx="914400" cy="525506"/>
            </a:xfrm>
            <a:prstGeom prst="rect">
              <a:avLst/>
            </a:prstGeom>
          </p:spPr>
        </p:pic>
        <p:pic>
          <p:nvPicPr>
            <p:cNvPr id="17" name="Graphic 16" descr="Wilting Pot Plant outline">
              <a:extLst>
                <a:ext uri="{FF2B5EF4-FFF2-40B4-BE49-F238E27FC236}">
                  <a16:creationId xmlns:a16="http://schemas.microsoft.com/office/drawing/2014/main" id="{96C65593-6362-AFA1-149E-1AF667403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2530"/>
            <a:stretch/>
          </p:blipFill>
          <p:spPr>
            <a:xfrm flipH="1">
              <a:off x="9434832" y="2774925"/>
              <a:ext cx="914400" cy="525506"/>
            </a:xfrm>
            <a:prstGeom prst="rect">
              <a:avLst/>
            </a:prstGeom>
          </p:spPr>
        </p:pic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C7A41BDB-3919-277C-CD5F-65DB91D90CD2}"/>
                </a:ext>
              </a:extLst>
            </p:cNvPr>
            <p:cNvCxnSpPr>
              <a:cxnSpLocks/>
            </p:cNvCxnSpPr>
            <p:nvPr/>
          </p:nvCxnSpPr>
          <p:spPr>
            <a:xfrm rot="18240000" flipV="1">
              <a:off x="10339722" y="2394304"/>
              <a:ext cx="453554" cy="263507"/>
            </a:xfrm>
            <a:prstGeom prst="curved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B730D66C-4F9B-A45C-018D-3D2C3161AAD6}"/>
                </a:ext>
              </a:extLst>
            </p:cNvPr>
            <p:cNvCxnSpPr>
              <a:cxnSpLocks/>
            </p:cNvCxnSpPr>
            <p:nvPr/>
          </p:nvCxnSpPr>
          <p:spPr>
            <a:xfrm rot="18240000" flipV="1">
              <a:off x="9886417" y="2380882"/>
              <a:ext cx="453554" cy="263507"/>
            </a:xfrm>
            <a:prstGeom prst="curved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DDAA39F5-5562-B6AF-8A72-05186D1E9FA8}"/>
                </a:ext>
              </a:extLst>
            </p:cNvPr>
            <p:cNvCxnSpPr>
              <a:cxnSpLocks/>
            </p:cNvCxnSpPr>
            <p:nvPr/>
          </p:nvCxnSpPr>
          <p:spPr>
            <a:xfrm rot="18240000" flipV="1">
              <a:off x="10103683" y="2401765"/>
              <a:ext cx="453554" cy="263507"/>
            </a:xfrm>
            <a:prstGeom prst="curved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1043029F-66AE-DF84-8070-A5F5C32FB8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21" y="2290849"/>
            <a:ext cx="1457164" cy="145716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0EB16EF0-33A9-8608-BCC2-FCB8B185ED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03" y="4039513"/>
            <a:ext cx="1457164" cy="1457164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32556DE-D6D0-5F61-1DA3-57E8B66DBEC3}"/>
              </a:ext>
            </a:extLst>
          </p:cNvPr>
          <p:cNvCxnSpPr>
            <a:cxnSpLocks/>
          </p:cNvCxnSpPr>
          <p:nvPr/>
        </p:nvCxnSpPr>
        <p:spPr>
          <a:xfrm flipV="1">
            <a:off x="4752285" y="2675522"/>
            <a:ext cx="1285875" cy="87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6D90B3-DB0A-FBDB-A838-A76E88513FB8}"/>
              </a:ext>
            </a:extLst>
          </p:cNvPr>
          <p:cNvCxnSpPr>
            <a:cxnSpLocks/>
          </p:cNvCxnSpPr>
          <p:nvPr/>
        </p:nvCxnSpPr>
        <p:spPr>
          <a:xfrm>
            <a:off x="4752285" y="3932512"/>
            <a:ext cx="1371600" cy="704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BD1E548-5A37-B793-2F4C-27AF7BC7DBC4}"/>
              </a:ext>
            </a:extLst>
          </p:cNvPr>
          <p:cNvSpPr txBox="1"/>
          <p:nvPr/>
        </p:nvSpPr>
        <p:spPr>
          <a:xfrm>
            <a:off x="6123885" y="2218322"/>
            <a:ext cx="3811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Change in decomposition rates between natural and restored saltmarshes</a:t>
            </a:r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32276F-B12E-0D4C-8FD9-486A72655B4A}"/>
              </a:ext>
            </a:extLst>
          </p:cNvPr>
          <p:cNvSpPr txBox="1"/>
          <p:nvPr/>
        </p:nvSpPr>
        <p:spPr>
          <a:xfrm>
            <a:off x="6147114" y="4186900"/>
            <a:ext cx="4114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Change in microbial community structure between natural and restored saltmarshes</a:t>
            </a:r>
            <a:endParaRPr lang="en-IN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64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2048-DE6B-45FA-AA5C-EE162704F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EMB Young Ambassador (2021-2023)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A94E91E9-777C-4AF3-B52D-06FE59520D2E}"/>
              </a:ext>
            </a:extLst>
          </p:cNvPr>
          <p:cNvSpPr/>
          <p:nvPr/>
        </p:nvSpPr>
        <p:spPr>
          <a:xfrm>
            <a:off x="-7975" y="0"/>
            <a:ext cx="12199975" cy="13126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2: </a:t>
            </a:r>
            <a:r>
              <a:rPr lang="en-A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 Young Ambassadorship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3F8BA-3073-F364-6141-E0262C15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625"/>
            <a:ext cx="3810000" cy="1651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7620F-EDE6-B057-082C-A7F2A54E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8" name="Graphic 7" descr="Group success with solid fill">
            <a:extLst>
              <a:ext uri="{FF2B5EF4-FFF2-40B4-BE49-F238E27FC236}">
                <a16:creationId xmlns:a16="http://schemas.microsoft.com/office/drawing/2014/main" id="{16FACB8A-138A-1C6D-3F17-C82EC59F4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2662" y="3388890"/>
            <a:ext cx="914400" cy="914400"/>
          </a:xfrm>
          <a:prstGeom prst="rect">
            <a:avLst/>
          </a:prstGeom>
        </p:spPr>
      </p:pic>
      <p:pic>
        <p:nvPicPr>
          <p:cNvPr id="10" name="Graphic 9" descr="Teacher with solid fill">
            <a:extLst>
              <a:ext uri="{FF2B5EF4-FFF2-40B4-BE49-F238E27FC236}">
                <a16:creationId xmlns:a16="http://schemas.microsoft.com/office/drawing/2014/main" id="{A712A241-AC6D-75DB-876D-2163FCC55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524" y="4306564"/>
            <a:ext cx="914400" cy="914400"/>
          </a:xfrm>
          <a:prstGeom prst="rect">
            <a:avLst/>
          </a:prstGeom>
        </p:spPr>
      </p:pic>
      <p:pic>
        <p:nvPicPr>
          <p:cNvPr id="12" name="Graphic 11" descr="Lecturer with solid fill">
            <a:extLst>
              <a:ext uri="{FF2B5EF4-FFF2-40B4-BE49-F238E27FC236}">
                <a16:creationId xmlns:a16="http://schemas.microsoft.com/office/drawing/2014/main" id="{77DD6298-CABA-6E6E-7A14-9A4D60CC9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00" y="2407998"/>
            <a:ext cx="914400" cy="914400"/>
          </a:xfrm>
          <a:prstGeom prst="rect">
            <a:avLst/>
          </a:prstGeom>
        </p:spPr>
      </p:pic>
      <p:pic>
        <p:nvPicPr>
          <p:cNvPr id="14" name="Graphic 13" descr="Signature with solid fill">
            <a:extLst>
              <a:ext uri="{FF2B5EF4-FFF2-40B4-BE49-F238E27FC236}">
                <a16:creationId xmlns:a16="http://schemas.microsoft.com/office/drawing/2014/main" id="{7D4127B7-8B8C-790D-0D79-06C939559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95025" y="528661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EE5FB3-7494-1C56-59EA-EFCDD81F574A}"/>
              </a:ext>
            </a:extLst>
          </p:cNvPr>
          <p:cNvSpPr txBox="1"/>
          <p:nvPr/>
        </p:nvSpPr>
        <p:spPr>
          <a:xfrm>
            <a:off x="914400" y="2489575"/>
            <a:ext cx="712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Promote and raise awareness about ocean science and marine policies to the general public</a:t>
            </a:r>
            <a:endParaRPr lang="en-IN" sz="2400" dirty="0">
              <a:latin typeface="Arial" panose="020B0604020202020204" pitchFamily="34" charset="0"/>
            </a:endParaRPr>
          </a:p>
          <a:p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19885-B691-83A1-50BF-51F3E6C87EAD}"/>
              </a:ext>
            </a:extLst>
          </p:cNvPr>
          <p:cNvSpPr txBox="1"/>
          <p:nvPr/>
        </p:nvSpPr>
        <p:spPr>
          <a:xfrm>
            <a:off x="2889937" y="3388890"/>
            <a:ext cx="669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Organise</a:t>
            </a:r>
            <a:r>
              <a:rPr lang="en-US" sz="2400" dirty="0">
                <a:latin typeface="Arial" panose="020B0604020202020204" pitchFamily="34" charset="0"/>
              </a:rPr>
              <a:t> workshops and forums to engage and network with early career ocean professionals</a:t>
            </a:r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A9C1AB-B881-E79D-A4D4-13F0907F48C1}"/>
              </a:ext>
            </a:extLst>
          </p:cNvPr>
          <p:cNvSpPr txBox="1"/>
          <p:nvPr/>
        </p:nvSpPr>
        <p:spPr>
          <a:xfrm>
            <a:off x="6515101" y="5220964"/>
            <a:ext cx="567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Write blog articles on various topics concerning early career ocean professionals and marine policies</a:t>
            </a:r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7F5D5E-1A14-0D74-CF09-A3AFE5AA1DDE}"/>
              </a:ext>
            </a:extLst>
          </p:cNvPr>
          <p:cNvSpPr txBox="1"/>
          <p:nvPr/>
        </p:nvSpPr>
        <p:spPr>
          <a:xfrm>
            <a:off x="4833937" y="4341872"/>
            <a:ext cx="581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Present science and policy-related activities at universities and lab meetings</a:t>
            </a:r>
            <a:endParaRPr lang="en-IN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AFE6D4C6-80D3-4AE0-A35E-346330D4FA6A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D3ABCF-9195-4CEA-AC85-1790E0BF55D1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1436914" y="987566"/>
            <a:ext cx="0" cy="587043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089" y="475613"/>
            <a:ext cx="9413032" cy="1971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ICYMARE Workshop on Science Communication</a:t>
            </a:r>
            <a:br>
              <a:rPr lang="en-US" sz="2400" dirty="0"/>
            </a:br>
            <a:endParaRPr lang="en-I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66326" y="475613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84266A8-4533-4298-A0AF-4360C7E55A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00" y="1172683"/>
            <a:ext cx="8506410" cy="39993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AF818D-1952-BC3F-3CF5-B6970D16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2255635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ave 21">
            <a:extLst>
              <a:ext uri="{FF2B5EF4-FFF2-40B4-BE49-F238E27FC236}">
                <a16:creationId xmlns:a16="http://schemas.microsoft.com/office/drawing/2014/main" id="{A068A340-9285-41B0-9CFC-C8E0D72E7C22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727" y="729032"/>
            <a:ext cx="9706317" cy="1343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Participating in the Navigating the Future V Video Series</a:t>
            </a:r>
            <a:endParaRPr lang="en-IN" sz="2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4033C6-D9C5-4F61-B391-211D3CFE3BFC}"/>
              </a:ext>
            </a:extLst>
          </p:cNvPr>
          <p:cNvCxnSpPr>
            <a:cxnSpLocks/>
          </p:cNvCxnSpPr>
          <p:nvPr/>
        </p:nvCxnSpPr>
        <p:spPr>
          <a:xfrm>
            <a:off x="1427582" y="0"/>
            <a:ext cx="0" cy="68580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56993" y="742035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6FBB71-C8B3-7B75-0C65-1726C9EF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818CD-A6A1-E9FA-815A-5DADAF2DE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91"/>
          <a:stretch/>
        </p:blipFill>
        <p:spPr>
          <a:xfrm>
            <a:off x="2008727" y="1244901"/>
            <a:ext cx="5249322" cy="2719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8CCE6-ED34-C915-7E45-D297199A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91"/>
          <a:stretch/>
        </p:blipFill>
        <p:spPr>
          <a:xfrm>
            <a:off x="6796186" y="2825283"/>
            <a:ext cx="5124678" cy="26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2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ave 21">
            <a:extLst>
              <a:ext uri="{FF2B5EF4-FFF2-40B4-BE49-F238E27FC236}">
                <a16:creationId xmlns:a16="http://schemas.microsoft.com/office/drawing/2014/main" id="{A068A340-9285-41B0-9CFC-C8E0D72E7C22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727" y="729032"/>
            <a:ext cx="9706317" cy="1343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dirty="0"/>
              <a:t>8th EMB Forum on Supporting the Ocean Decade in Europe</a:t>
            </a:r>
          </a:p>
          <a:p>
            <a:pPr marL="0" indent="0">
              <a:buNone/>
            </a:pPr>
            <a:endParaRPr lang="en-AU" sz="24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4033C6-D9C5-4F61-B391-211D3CFE3BFC}"/>
              </a:ext>
            </a:extLst>
          </p:cNvPr>
          <p:cNvCxnSpPr>
            <a:cxnSpLocks/>
          </p:cNvCxnSpPr>
          <p:nvPr/>
        </p:nvCxnSpPr>
        <p:spPr>
          <a:xfrm>
            <a:off x="1427582" y="0"/>
            <a:ext cx="0" cy="68580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56993" y="742035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834971-D620-4083-B1FE-FAEE51A8B14F}"/>
              </a:ext>
            </a:extLst>
          </p:cNvPr>
          <p:cNvPicPr/>
          <p:nvPr/>
        </p:nvPicPr>
        <p:blipFill rotWithShape="1">
          <a:blip r:embed="rId2"/>
          <a:srcRect r="45829"/>
          <a:stretch/>
        </p:blipFill>
        <p:spPr>
          <a:xfrm>
            <a:off x="2008727" y="1253987"/>
            <a:ext cx="7449592" cy="422288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0EC67-3281-C7E2-BA13-137892188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342147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ave 21">
            <a:extLst>
              <a:ext uri="{FF2B5EF4-FFF2-40B4-BE49-F238E27FC236}">
                <a16:creationId xmlns:a16="http://schemas.microsoft.com/office/drawing/2014/main" id="{A068A340-9285-41B0-9CFC-C8E0D72E7C22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018" y="260533"/>
            <a:ext cx="8254190" cy="1343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dirty="0"/>
              <a:t>Interviewing the artists from EMB’s </a:t>
            </a:r>
            <a:r>
              <a:rPr lang="en-AU" sz="2400" b="1" i="1" dirty="0" err="1"/>
              <a:t>EMBracing</a:t>
            </a:r>
            <a:r>
              <a:rPr lang="en-AU" sz="2400" b="1" i="1" dirty="0"/>
              <a:t> the Ocean </a:t>
            </a:r>
            <a:r>
              <a:rPr lang="en-AU" sz="2400" b="1" dirty="0"/>
              <a:t>Artist-in-Residence programme programme</a:t>
            </a:r>
          </a:p>
          <a:p>
            <a:pPr marL="0" indent="0">
              <a:buNone/>
            </a:pPr>
            <a:endParaRPr lang="en-AU" sz="24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4033C6-D9C5-4F61-B391-211D3CFE3BFC}"/>
              </a:ext>
            </a:extLst>
          </p:cNvPr>
          <p:cNvCxnSpPr>
            <a:cxnSpLocks/>
          </p:cNvCxnSpPr>
          <p:nvPr/>
        </p:nvCxnSpPr>
        <p:spPr>
          <a:xfrm flipH="1">
            <a:off x="1427580" y="0"/>
            <a:ext cx="2" cy="68580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56993" y="361035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1A018-8DE5-49DC-8310-00436AFF7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2" b="16740"/>
          <a:stretch/>
        </p:blipFill>
        <p:spPr>
          <a:xfrm>
            <a:off x="6594026" y="989375"/>
            <a:ext cx="3995312" cy="22476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D5ABA8-89ED-08C7-2219-D205DFEB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EACA3-8078-A7AF-B71F-5DD8B5835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7" r="3047" b="5833"/>
          <a:stretch/>
        </p:blipFill>
        <p:spPr>
          <a:xfrm>
            <a:off x="6594026" y="3308409"/>
            <a:ext cx="3995312" cy="2253595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3E2AE3-11D3-377E-7094-3418DCF3E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0" y="995088"/>
            <a:ext cx="4566916" cy="45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5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A94E91E9-777C-4AF3-B52D-06FE59520D2E}"/>
              </a:ext>
            </a:extLst>
          </p:cNvPr>
          <p:cNvSpPr/>
          <p:nvPr/>
        </p:nvSpPr>
        <p:spPr>
          <a:xfrm>
            <a:off x="-7975" y="0"/>
            <a:ext cx="12199975" cy="13126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3: </a:t>
            </a:r>
            <a:r>
              <a:rPr lang="en-A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commitments- ECOP’s perspective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BEDDE-12BD-423C-AAAE-0C20E6B9D1AF}"/>
              </a:ext>
            </a:extLst>
          </p:cNvPr>
          <p:cNvSpPr/>
          <p:nvPr/>
        </p:nvSpPr>
        <p:spPr>
          <a:xfrm>
            <a:off x="318977" y="1660141"/>
            <a:ext cx="3498111" cy="7819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Finding my footing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220BF-BD6F-404D-B5F1-988C688AD8C7}"/>
              </a:ext>
            </a:extLst>
          </p:cNvPr>
          <p:cNvSpPr/>
          <p:nvPr/>
        </p:nvSpPr>
        <p:spPr>
          <a:xfrm>
            <a:off x="8153400" y="3080565"/>
            <a:ext cx="3720413" cy="1509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</a:rPr>
              <a:t>Could not have done much differently, but would have been more accepting of myself and my limits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F601AA-8348-DB35-B5FF-EE738FB7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ABE30D6-36F6-3DAA-861D-806A5EB37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01" y="2723526"/>
            <a:ext cx="1960655" cy="18668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CB2E18-0BD5-68CA-655E-A9932873FE17}"/>
              </a:ext>
            </a:extLst>
          </p:cNvPr>
          <p:cNvSpPr/>
          <p:nvPr/>
        </p:nvSpPr>
        <p:spPr>
          <a:xfrm>
            <a:off x="4107126" y="1660141"/>
            <a:ext cx="3498111" cy="7819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Lessons and Tools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F45BAD-274A-A5CC-543B-6C97A5A7D55A}"/>
              </a:ext>
            </a:extLst>
          </p:cNvPr>
          <p:cNvSpPr/>
          <p:nvPr/>
        </p:nvSpPr>
        <p:spPr>
          <a:xfrm>
            <a:off x="8061377" y="1660141"/>
            <a:ext cx="3930598" cy="78194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What would I have changed?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Graphic 11" descr="Airplane with solid fill">
            <a:extLst>
              <a:ext uri="{FF2B5EF4-FFF2-40B4-BE49-F238E27FC236}">
                <a16:creationId xmlns:a16="http://schemas.microsoft.com/office/drawing/2014/main" id="{8C40DF5B-988D-0C5F-762E-5C5533EFB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949075">
            <a:off x="746515" y="2772913"/>
            <a:ext cx="914400" cy="914400"/>
          </a:xfrm>
          <a:prstGeom prst="rect">
            <a:avLst/>
          </a:prstGeom>
        </p:spPr>
      </p:pic>
      <p:pic>
        <p:nvPicPr>
          <p:cNvPr id="14" name="Graphic 13" descr="Clock with solid fill">
            <a:extLst>
              <a:ext uri="{FF2B5EF4-FFF2-40B4-BE49-F238E27FC236}">
                <a16:creationId xmlns:a16="http://schemas.microsoft.com/office/drawing/2014/main" id="{36AFE9F4-8A3C-5E15-DC5A-D2C9CA6B2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0882" y="4802384"/>
            <a:ext cx="1563768" cy="1563768"/>
          </a:xfrm>
          <a:prstGeom prst="rect">
            <a:avLst/>
          </a:prstGeom>
        </p:spPr>
      </p:pic>
      <p:pic>
        <p:nvPicPr>
          <p:cNvPr id="20" name="Graphic 19" descr="Arrow: Clockwise curve with solid fill">
            <a:extLst>
              <a:ext uri="{FF2B5EF4-FFF2-40B4-BE49-F238E27FC236}">
                <a16:creationId xmlns:a16="http://schemas.microsoft.com/office/drawing/2014/main" id="{BE817FBB-54AE-4807-FB03-289320A37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886071">
            <a:off x="1350883" y="2359284"/>
            <a:ext cx="914400" cy="914400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D207CEE-AC2E-7548-C788-A631A6C6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41" y="2442083"/>
            <a:ext cx="3681984" cy="36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A94E91E9-777C-4AF3-B52D-06FE59520D2E}"/>
              </a:ext>
            </a:extLst>
          </p:cNvPr>
          <p:cNvSpPr/>
          <p:nvPr/>
        </p:nvSpPr>
        <p:spPr>
          <a:xfrm>
            <a:off x="-7975" y="0"/>
            <a:ext cx="12199975" cy="13126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3: </a:t>
            </a:r>
            <a:r>
              <a:rPr lang="en-A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commitments- ECOP’s perspective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BEDDE-12BD-423C-AAAE-0C20E6B9D1AF}"/>
              </a:ext>
            </a:extLst>
          </p:cNvPr>
          <p:cNvSpPr/>
          <p:nvPr/>
        </p:nvSpPr>
        <p:spPr>
          <a:xfrm>
            <a:off x="318977" y="1660141"/>
            <a:ext cx="3498111" cy="7961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Time Management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220BF-BD6F-404D-B5F1-988C688AD8C7}"/>
              </a:ext>
            </a:extLst>
          </p:cNvPr>
          <p:cNvSpPr/>
          <p:nvPr/>
        </p:nvSpPr>
        <p:spPr>
          <a:xfrm>
            <a:off x="8153400" y="2927349"/>
            <a:ext cx="3720413" cy="2090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</a:rPr>
              <a:t>Dedicated time for EMB emails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</a:rPr>
              <a:t>Dedicated specific time and days for EMB focused work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F601AA-8348-DB35-B5FF-EE738FB7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B2E18-0BD5-68CA-655E-A9932873FE17}"/>
              </a:ext>
            </a:extLst>
          </p:cNvPr>
          <p:cNvSpPr/>
          <p:nvPr/>
        </p:nvSpPr>
        <p:spPr>
          <a:xfrm>
            <a:off x="4107126" y="1660141"/>
            <a:ext cx="3498111" cy="7961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Lessons and Tools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F45BAD-274A-A5CC-543B-6C97A5A7D55A}"/>
              </a:ext>
            </a:extLst>
          </p:cNvPr>
          <p:cNvSpPr/>
          <p:nvPr/>
        </p:nvSpPr>
        <p:spPr>
          <a:xfrm>
            <a:off x="8061377" y="1660141"/>
            <a:ext cx="3930598" cy="7961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What would I have changed?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21BCB6E-96B0-349F-2D09-0A7B83204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8" y="2731989"/>
            <a:ext cx="2565989" cy="2565989"/>
          </a:xfrm>
          <a:prstGeom prst="rect">
            <a:avLst/>
          </a:prstGeom>
        </p:spPr>
      </p:pic>
      <p:pic>
        <p:nvPicPr>
          <p:cNvPr id="15" name="Graphic 14" descr="Scientist female with solid fill">
            <a:extLst>
              <a:ext uri="{FF2B5EF4-FFF2-40B4-BE49-F238E27FC236}">
                <a16:creationId xmlns:a16="http://schemas.microsoft.com/office/drawing/2014/main" id="{397927D6-F037-67CB-C935-0BD75E238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2546" y="5366854"/>
            <a:ext cx="1210530" cy="1210530"/>
          </a:xfrm>
          <a:prstGeom prst="rect">
            <a:avLst/>
          </a:prstGeom>
        </p:spPr>
      </p:pic>
      <p:pic>
        <p:nvPicPr>
          <p:cNvPr id="17" name="Graphic 16" descr="Question Mark with solid fill">
            <a:extLst>
              <a:ext uri="{FF2B5EF4-FFF2-40B4-BE49-F238E27FC236}">
                <a16:creationId xmlns:a16="http://schemas.microsoft.com/office/drawing/2014/main" id="{6E6CA99F-415D-ECD7-E199-74B5AA825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5652" y="2691824"/>
            <a:ext cx="724319" cy="724319"/>
          </a:xfrm>
          <a:prstGeom prst="rect">
            <a:avLst/>
          </a:prstGeom>
        </p:spPr>
      </p:pic>
      <p:pic>
        <p:nvPicPr>
          <p:cNvPr id="25" name="Picture 24" descr="Table&#10;&#10;Description automatically generated">
            <a:extLst>
              <a:ext uri="{FF2B5EF4-FFF2-40B4-BE49-F238E27FC236}">
                <a16:creationId xmlns:a16="http://schemas.microsoft.com/office/drawing/2014/main" id="{722E3447-B58D-32D9-86A2-DD61D35911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73" y="2927349"/>
            <a:ext cx="2648415" cy="342900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DE8E0F7-EAF9-0D68-C3AB-C066880197B6}"/>
              </a:ext>
            </a:extLst>
          </p:cNvPr>
          <p:cNvSpPr/>
          <p:nvPr/>
        </p:nvSpPr>
        <p:spPr>
          <a:xfrm>
            <a:off x="4937355" y="2456300"/>
            <a:ext cx="1652116" cy="471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b="1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PRIORITIZE!</a:t>
            </a:r>
          </a:p>
        </p:txBody>
      </p:sp>
    </p:spTree>
    <p:extLst>
      <p:ext uri="{BB962C8B-B14F-4D97-AF65-F5344CB8AC3E}">
        <p14:creationId xmlns:p14="http://schemas.microsoft.com/office/powerpoint/2010/main" val="19628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0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AFE6D4C6-80D3-4AE0-A35E-346330D4FA6A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D3ABCF-9195-4CEA-AC85-1790E0BF55D1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1436914" y="1844816"/>
            <a:ext cx="0" cy="501318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089" y="1351523"/>
            <a:ext cx="9413032" cy="82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B.Tech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 Biotechnology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VIT University, Vellore, India</a:t>
            </a:r>
          </a:p>
          <a:p>
            <a:pPr marL="0" indent="0">
              <a:buNone/>
            </a:pP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66326" y="1332863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898B55-7D22-4929-B6EC-9D2933083403}"/>
              </a:ext>
            </a:extLst>
          </p:cNvPr>
          <p:cNvSpPr/>
          <p:nvPr/>
        </p:nvSpPr>
        <p:spPr>
          <a:xfrm>
            <a:off x="1175657" y="2831592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37719A-2196-46DE-A27B-786EB21218C2}"/>
              </a:ext>
            </a:extLst>
          </p:cNvPr>
          <p:cNvSpPr txBox="1">
            <a:spLocks/>
          </p:cNvSpPr>
          <p:nvPr/>
        </p:nvSpPr>
        <p:spPr>
          <a:xfrm>
            <a:off x="1978088" y="2677938"/>
            <a:ext cx="9413032" cy="905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Coordinator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TREE Foundation, India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D97F802-DF01-41AC-A220-CD26BC318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13" y="3803644"/>
            <a:ext cx="3320851" cy="2490638"/>
          </a:xfrm>
          <a:prstGeom prst="rect">
            <a:avLst/>
          </a:prstGeom>
        </p:spPr>
      </p:pic>
      <p:pic>
        <p:nvPicPr>
          <p:cNvPr id="12" name="Picture 11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EC7CE520-FD26-4E85-A672-4BEB3F9DC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69" y="3803645"/>
            <a:ext cx="3320854" cy="2489123"/>
          </a:xfrm>
          <a:prstGeom prst="rect">
            <a:avLst/>
          </a:prstGeom>
        </p:spPr>
      </p:pic>
      <p:pic>
        <p:nvPicPr>
          <p:cNvPr id="20" name="Picture 19" descr="A turtle on a beach&#10;&#10;Description automatically generated with medium confidence">
            <a:extLst>
              <a:ext uri="{FF2B5EF4-FFF2-40B4-BE49-F238E27FC236}">
                <a16:creationId xmlns:a16="http://schemas.microsoft.com/office/drawing/2014/main" id="{01A3A84D-7EE0-43B8-9935-4084E14DD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10" y="3803643"/>
            <a:ext cx="3318829" cy="2489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7957DA-E5D1-44B4-8B0D-A4989186A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31" y="1377300"/>
            <a:ext cx="628519" cy="663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6A3E0-5D2D-45D1-91C8-450366478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15" y="2748954"/>
            <a:ext cx="727776" cy="727776"/>
          </a:xfrm>
          <a:prstGeom prst="rect">
            <a:avLst/>
          </a:prstGeom>
        </p:spPr>
      </p:pic>
      <p:sp>
        <p:nvSpPr>
          <p:cNvPr id="16" name="Wave 15">
            <a:extLst>
              <a:ext uri="{FF2B5EF4-FFF2-40B4-BE49-F238E27FC236}">
                <a16:creationId xmlns:a16="http://schemas.microsoft.com/office/drawing/2014/main" id="{66DA243D-603F-93E1-845C-6AAE5D2E552A}"/>
              </a:ext>
            </a:extLst>
          </p:cNvPr>
          <p:cNvSpPr/>
          <p:nvPr/>
        </p:nvSpPr>
        <p:spPr>
          <a:xfrm>
            <a:off x="-7975" y="0"/>
            <a:ext cx="12199975" cy="13126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1: </a:t>
            </a:r>
            <a:r>
              <a:rPr lang="en-A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look into my background and PhD work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E810434-829E-6ADA-45D8-87D551E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881719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A94E91E9-777C-4AF3-B52D-06FE59520D2E}"/>
              </a:ext>
            </a:extLst>
          </p:cNvPr>
          <p:cNvSpPr/>
          <p:nvPr/>
        </p:nvSpPr>
        <p:spPr>
          <a:xfrm>
            <a:off x="-7975" y="0"/>
            <a:ext cx="12199975" cy="13126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3: </a:t>
            </a:r>
            <a:r>
              <a:rPr lang="en-A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commitments- ECOP’s perspective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BEDDE-12BD-423C-AAAE-0C20E6B9D1AF}"/>
              </a:ext>
            </a:extLst>
          </p:cNvPr>
          <p:cNvSpPr/>
          <p:nvPr/>
        </p:nvSpPr>
        <p:spPr>
          <a:xfrm>
            <a:off x="318977" y="1660141"/>
            <a:ext cx="3498111" cy="7401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(Reluctantly) Saying No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220BF-BD6F-404D-B5F1-988C688AD8C7}"/>
              </a:ext>
            </a:extLst>
          </p:cNvPr>
          <p:cNvSpPr/>
          <p:nvPr/>
        </p:nvSpPr>
        <p:spPr>
          <a:xfrm>
            <a:off x="8153400" y="2789045"/>
            <a:ext cx="3720413" cy="2090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</a:rPr>
              <a:t>Dedicated strict time for EMB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</a:rPr>
              <a:t>Dedicated workspace for EMB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latin typeface="Arial" panose="020B0604020202020204" pitchFamily="34" charset="0"/>
              </a:rPr>
              <a:t>Regularly tracked my progress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F601AA-8348-DB35-B5FF-EE738FB7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B2E18-0BD5-68CA-655E-A9932873FE17}"/>
              </a:ext>
            </a:extLst>
          </p:cNvPr>
          <p:cNvSpPr/>
          <p:nvPr/>
        </p:nvSpPr>
        <p:spPr>
          <a:xfrm>
            <a:off x="4107126" y="1660141"/>
            <a:ext cx="3498111" cy="7401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Lessons and Tools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F45BAD-274A-A5CC-543B-6C97A5A7D55A}"/>
              </a:ext>
            </a:extLst>
          </p:cNvPr>
          <p:cNvSpPr/>
          <p:nvPr/>
        </p:nvSpPr>
        <p:spPr>
          <a:xfrm>
            <a:off x="8061377" y="1660141"/>
            <a:ext cx="3930598" cy="7684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Arial" panose="020B0604020202020204" pitchFamily="34" charset="0"/>
              </a:rPr>
              <a:t>What would I have changed?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38ECB-C416-ACC8-9F5E-EB9409556DAF}"/>
              </a:ext>
            </a:extLst>
          </p:cNvPr>
          <p:cNvSpPr txBox="1"/>
          <p:nvPr/>
        </p:nvSpPr>
        <p:spPr>
          <a:xfrm>
            <a:off x="350305" y="3692995"/>
            <a:ext cx="3399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Could not give my 100% to EMB activities</a:t>
            </a:r>
          </a:p>
        </p:txBody>
      </p:sp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79300B4-8BD2-3B9C-D1BA-200FD56D9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6" b="19635"/>
          <a:stretch/>
        </p:blipFill>
        <p:spPr>
          <a:xfrm>
            <a:off x="1464233" y="2574065"/>
            <a:ext cx="1606621" cy="10287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9DD5E4-3629-CBB0-FF78-753D023F8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34" y="2574065"/>
            <a:ext cx="4466540" cy="274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833336-B8ED-131E-D5F7-EB484E38D31C}"/>
              </a:ext>
            </a:extLst>
          </p:cNvPr>
          <p:cNvSpPr txBox="1"/>
          <p:nvPr/>
        </p:nvSpPr>
        <p:spPr>
          <a:xfrm>
            <a:off x="4321079" y="5491022"/>
            <a:ext cx="3399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Only do what is possible!</a:t>
            </a:r>
          </a:p>
        </p:txBody>
      </p:sp>
    </p:spTree>
    <p:extLst>
      <p:ext uri="{BB962C8B-B14F-4D97-AF65-F5344CB8AC3E}">
        <p14:creationId xmlns:p14="http://schemas.microsoft.com/office/powerpoint/2010/main" val="36727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0" grpId="0" animBg="1"/>
      <p:bldP spid="12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2048-DE6B-45FA-AA5C-EE162704F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633" y="1474505"/>
            <a:ext cx="8239868" cy="4719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Take every opportunity to communicate your science</a:t>
            </a:r>
          </a:p>
          <a:p>
            <a:pPr marL="0" indent="0"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Important to know all relevant policies for your science</a:t>
            </a:r>
          </a:p>
          <a:p>
            <a:pPr marL="0" indent="0"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Important for ECOPs to know science communication tools</a:t>
            </a:r>
          </a:p>
          <a:p>
            <a:pPr marL="0" indent="0">
              <a:buNone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Networking and collaboration with peers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A94E91E9-777C-4AF3-B52D-06FE59520D2E}"/>
              </a:ext>
            </a:extLst>
          </p:cNvPr>
          <p:cNvSpPr/>
          <p:nvPr/>
        </p:nvSpPr>
        <p:spPr>
          <a:xfrm>
            <a:off x="-7975" y="0"/>
            <a:ext cx="12199975" cy="131261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4: </a:t>
            </a:r>
            <a:r>
              <a:rPr lang="en-A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 from EMB Ambassadorship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5A351E-08D4-90E9-EF48-6980D457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5" name="Picture 4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DA4D9FE4-0437-9D15-7F9D-04F251753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5" y="3999558"/>
            <a:ext cx="2087231" cy="104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D3187-EE83-90C3-1EDB-7D636B45A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56" y="5423440"/>
            <a:ext cx="985399" cy="1115472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7021C987-6664-CF21-506D-F0F30CEDD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79" y="1201010"/>
            <a:ext cx="1702097" cy="1702097"/>
          </a:xfrm>
          <a:prstGeom prst="rect">
            <a:avLst/>
          </a:prstGeom>
        </p:spPr>
      </p:pic>
      <p:pic>
        <p:nvPicPr>
          <p:cNvPr id="12" name="Graphic 11" descr="Folder Search with solid fill">
            <a:extLst>
              <a:ext uri="{FF2B5EF4-FFF2-40B4-BE49-F238E27FC236}">
                <a16:creationId xmlns:a16="http://schemas.microsoft.com/office/drawing/2014/main" id="{4966D9BF-06BE-0DB7-50D4-278FD0090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7717" y="2702376"/>
            <a:ext cx="1222837" cy="12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0964-68FA-530D-A804-5C047ECA2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49169"/>
            <a:ext cx="9144000" cy="15053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Thank you for listening!</a:t>
            </a:r>
            <a:endParaRPr lang="en-I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715B80FD-3B66-FE50-0E35-D9DEDFC1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4" y="117422"/>
            <a:ext cx="8078081" cy="4438856"/>
          </a:xfrm>
          <a:prstGeom prst="rect">
            <a:avLst/>
          </a:prstGeom>
        </p:spPr>
      </p:pic>
      <p:pic>
        <p:nvPicPr>
          <p:cNvPr id="8" name="Picture 7" descr="A group of people posing for a photo in front of a large screen&#10;&#10;Description automatically generated">
            <a:extLst>
              <a:ext uri="{FF2B5EF4-FFF2-40B4-BE49-F238E27FC236}">
                <a16:creationId xmlns:a16="http://schemas.microsoft.com/office/drawing/2014/main" id="{6C654A66-A280-779C-11F3-03043007A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66" y="117628"/>
            <a:ext cx="3810000" cy="443865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57CB8A-DA47-1E8C-844A-338F8D52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405890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ave 21">
            <a:extLst>
              <a:ext uri="{FF2B5EF4-FFF2-40B4-BE49-F238E27FC236}">
                <a16:creationId xmlns:a16="http://schemas.microsoft.com/office/drawing/2014/main" id="{A068A340-9285-41B0-9CFC-C8E0D72E7C22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727" y="729032"/>
            <a:ext cx="9706317" cy="1343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International Master of Science in Marine Biological Resources (</a:t>
            </a:r>
            <a:r>
              <a:rPr lang="en-US" sz="2400" b="1" dirty="0" err="1"/>
              <a:t>IMBRSea</a:t>
            </a:r>
            <a:r>
              <a:rPr lang="en-US" sz="2400" b="1" dirty="0"/>
              <a:t>) </a:t>
            </a:r>
            <a:r>
              <a:rPr lang="en-US" sz="2400" dirty="0"/>
              <a:t>-EU Funded Erasmus Mundus Joint Master Degree</a:t>
            </a:r>
            <a:endParaRPr lang="en-IN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37719A-2196-46DE-A27B-786EB21218C2}"/>
              </a:ext>
            </a:extLst>
          </p:cNvPr>
          <p:cNvSpPr txBox="1">
            <a:spLocks/>
          </p:cNvSpPr>
          <p:nvPr/>
        </p:nvSpPr>
        <p:spPr>
          <a:xfrm>
            <a:off x="2043403" y="1731774"/>
            <a:ext cx="9189098" cy="5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</a:rPr>
              <a:t>University of Oviedo (Spain)</a:t>
            </a:r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B6808-EB1E-4A3C-8ACE-7E960BD542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5719" r="14263" b="5841"/>
          <a:stretch/>
        </p:blipFill>
        <p:spPr bwMode="auto">
          <a:xfrm>
            <a:off x="8376943" y="1444255"/>
            <a:ext cx="929640" cy="810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01EF2-2C07-4DF5-9E80-0713E1D99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10833" r="26779" b="8874"/>
          <a:stretch/>
        </p:blipFill>
        <p:spPr bwMode="auto">
          <a:xfrm>
            <a:off x="9414468" y="1638517"/>
            <a:ext cx="1859280" cy="434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BA2282-6988-49B2-910C-729B9426BD15}"/>
              </a:ext>
            </a:extLst>
          </p:cNvPr>
          <p:cNvSpPr txBox="1">
            <a:spLocks/>
          </p:cNvSpPr>
          <p:nvPr/>
        </p:nvSpPr>
        <p:spPr>
          <a:xfrm>
            <a:off x="2043403" y="2379470"/>
            <a:ext cx="9189099" cy="5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err="1">
                <a:latin typeface="Arial" panose="020B0604020202020204" pitchFamily="34" charset="0"/>
              </a:rPr>
              <a:t>Universit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err="1">
                <a:latin typeface="Arial" panose="020B0604020202020204" pitchFamily="34" charset="0"/>
              </a:rPr>
              <a:t>olitecnica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della</a:t>
            </a:r>
            <a:r>
              <a:rPr lang="en-US" sz="2400" dirty="0">
                <a:latin typeface="Arial" panose="020B0604020202020204" pitchFamily="34" charset="0"/>
              </a:rPr>
              <a:t> Marche (Italy)</a:t>
            </a:r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98CF7A-5BCD-4545-B188-FF014E6E3D00}"/>
              </a:ext>
            </a:extLst>
          </p:cNvPr>
          <p:cNvSpPr txBox="1">
            <a:spLocks/>
          </p:cNvSpPr>
          <p:nvPr/>
        </p:nvSpPr>
        <p:spPr>
          <a:xfrm>
            <a:off x="2043403" y="3042642"/>
            <a:ext cx="9189100" cy="5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</a:rPr>
              <a:t>Sorbonne Universit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en-US" sz="2400" dirty="0">
                <a:latin typeface="Arial" panose="020B0604020202020204" pitchFamily="34" charset="0"/>
              </a:rPr>
              <a:t>(France)</a:t>
            </a:r>
            <a:endParaRPr lang="en-IN" sz="2400" dirty="0">
              <a:latin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E499E0-1AD7-46DA-86C0-AF697DE65AE1}"/>
              </a:ext>
            </a:extLst>
          </p:cNvPr>
          <p:cNvSpPr txBox="1">
            <a:spLocks/>
          </p:cNvSpPr>
          <p:nvPr/>
        </p:nvSpPr>
        <p:spPr>
          <a:xfrm>
            <a:off x="2043403" y="3786058"/>
            <a:ext cx="9189098" cy="202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</a:rPr>
              <a:t>University of Oslo (Norway)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</a:rPr>
              <a:t>“Mercury Accumulation in fishes from North-East and North-West Barents Sea during the polar night”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2C2AD6-D0E1-4A19-8C14-2CD0560DA5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11" y="3374246"/>
            <a:ext cx="791845" cy="791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B3891B-2036-44C0-A313-D78EA6B19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006" y="3489442"/>
            <a:ext cx="791845" cy="7918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4033C6-D9C5-4F61-B391-211D3CFE3BFC}"/>
              </a:ext>
            </a:extLst>
          </p:cNvPr>
          <p:cNvCxnSpPr>
            <a:cxnSpLocks/>
          </p:cNvCxnSpPr>
          <p:nvPr/>
        </p:nvCxnSpPr>
        <p:spPr>
          <a:xfrm>
            <a:off x="1427582" y="0"/>
            <a:ext cx="0" cy="68580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F027DA-0436-49B1-9DF5-0105D874CB65}"/>
              </a:ext>
            </a:extLst>
          </p:cNvPr>
          <p:cNvCxnSpPr/>
          <p:nvPr/>
        </p:nvCxnSpPr>
        <p:spPr>
          <a:xfrm>
            <a:off x="1392904" y="1917189"/>
            <a:ext cx="615823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10701E-6556-4D8A-88AE-266A148D6908}"/>
              </a:ext>
            </a:extLst>
          </p:cNvPr>
          <p:cNvCxnSpPr/>
          <p:nvPr/>
        </p:nvCxnSpPr>
        <p:spPr>
          <a:xfrm>
            <a:off x="1392904" y="2606601"/>
            <a:ext cx="615823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F8F8D2-5DCF-406F-A6F7-6A2E068C549A}"/>
              </a:ext>
            </a:extLst>
          </p:cNvPr>
          <p:cNvCxnSpPr/>
          <p:nvPr/>
        </p:nvCxnSpPr>
        <p:spPr>
          <a:xfrm>
            <a:off x="1427580" y="3284373"/>
            <a:ext cx="615823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244474-D3F6-4759-B217-92CBB2AE7B7D}"/>
              </a:ext>
            </a:extLst>
          </p:cNvPr>
          <p:cNvCxnSpPr/>
          <p:nvPr/>
        </p:nvCxnSpPr>
        <p:spPr>
          <a:xfrm>
            <a:off x="1427580" y="3970173"/>
            <a:ext cx="615823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56993" y="742035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5326F-1FED-4672-A366-3BAC1CE8E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7694" y="4650203"/>
            <a:ext cx="1535360" cy="2102167"/>
          </a:xfrm>
          <a:prstGeom prst="rect">
            <a:avLst/>
          </a:prstGeom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5BE85EEE-AB1A-4461-B916-CC5C6DE22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26" y="4728087"/>
            <a:ext cx="2699045" cy="20242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0C83A-0E80-88B1-9037-1013FEEF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93741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ave 10">
            <a:extLst>
              <a:ext uri="{FF2B5EF4-FFF2-40B4-BE49-F238E27FC236}">
                <a16:creationId xmlns:a16="http://schemas.microsoft.com/office/drawing/2014/main" id="{5C4616B8-459A-48AB-AEF2-2B8DB9EFA9A3}"/>
              </a:ext>
            </a:extLst>
          </p:cNvPr>
          <p:cNvSpPr/>
          <p:nvPr/>
        </p:nvSpPr>
        <p:spPr>
          <a:xfrm>
            <a:off x="0" y="5603875"/>
            <a:ext cx="12192000" cy="132556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BE29-5D60-4453-91E5-27A6B2A2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536" y="496699"/>
            <a:ext cx="9413032" cy="35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Cotutelle PhD in Marine Ecology</a:t>
            </a:r>
          </a:p>
          <a:p>
            <a:pPr marL="0" indent="0">
              <a:buNone/>
            </a:pPr>
            <a:r>
              <a:rPr lang="en-US" sz="2400" dirty="0"/>
              <a:t>University of Bologna (Italy)/ Macquarie University (Australia)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“Ecosystem Functions and Services of Restored Saltmarshes in Urban Seascapes”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Supervisors: Prof. Laura Airoldi and Dr. Katherine Dafforn</a:t>
            </a:r>
          </a:p>
          <a:p>
            <a:pPr marL="0" indent="0">
              <a:buNone/>
            </a:pPr>
            <a:endParaRPr lang="en-IN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6ED5F4-BBB1-49F0-A7B8-D6ABBE106015}"/>
              </a:ext>
            </a:extLst>
          </p:cNvPr>
          <p:cNvSpPr txBox="1">
            <a:spLocks/>
          </p:cNvSpPr>
          <p:nvPr/>
        </p:nvSpPr>
        <p:spPr>
          <a:xfrm>
            <a:off x="1953209" y="2335762"/>
            <a:ext cx="9413032" cy="202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400" dirty="0">
              <a:latin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CD2BE7-C274-4199-8E5A-F723963C1B72}"/>
              </a:ext>
            </a:extLst>
          </p:cNvPr>
          <p:cNvCxnSpPr>
            <a:cxnSpLocks/>
          </p:cNvCxnSpPr>
          <p:nvPr/>
        </p:nvCxnSpPr>
        <p:spPr>
          <a:xfrm flipH="1">
            <a:off x="1436913" y="3429000"/>
            <a:ext cx="1" cy="34290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9624F-1DDA-4377-9861-E4F880A62057}"/>
              </a:ext>
            </a:extLst>
          </p:cNvPr>
          <p:cNvCxnSpPr>
            <a:cxnSpLocks/>
          </p:cNvCxnSpPr>
          <p:nvPr/>
        </p:nvCxnSpPr>
        <p:spPr>
          <a:xfrm flipH="1">
            <a:off x="1436913" y="0"/>
            <a:ext cx="1" cy="407032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A4B5484-7514-4CD2-8298-65A56A0CF8D3}"/>
              </a:ext>
            </a:extLst>
          </p:cNvPr>
          <p:cNvSpPr/>
          <p:nvPr/>
        </p:nvSpPr>
        <p:spPr>
          <a:xfrm>
            <a:off x="1166326" y="496699"/>
            <a:ext cx="541175" cy="51195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8" name="Picture 7" descr="A picture containing water, sky, outdoor, river&#10;&#10;Description automatically generated">
            <a:extLst>
              <a:ext uri="{FF2B5EF4-FFF2-40B4-BE49-F238E27FC236}">
                <a16:creationId xmlns:a16="http://schemas.microsoft.com/office/drawing/2014/main" id="{EDCC88B1-BDC1-4464-B548-9E9FECED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08" y="2655299"/>
            <a:ext cx="4933016" cy="3699762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8DA18C75-D1EB-4EE1-9A7A-C7A5ABED7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6963" r="1343"/>
          <a:stretch/>
        </p:blipFill>
        <p:spPr>
          <a:xfrm>
            <a:off x="9929040" y="118605"/>
            <a:ext cx="1180034" cy="756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44769F-FAB2-41BF-890D-3D3D0867C5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1410" r="13522" b="10799"/>
          <a:stretch/>
        </p:blipFill>
        <p:spPr>
          <a:xfrm>
            <a:off x="11219591" y="85983"/>
            <a:ext cx="845356" cy="821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7C1C6-6F0D-4276-A714-7CEFE80E3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53" y="2655299"/>
            <a:ext cx="4933016" cy="369976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6FB610-E5B9-4D08-81E3-8CA517A65436}"/>
              </a:ext>
            </a:extLst>
          </p:cNvPr>
          <p:cNvSpPr txBox="1">
            <a:spLocks/>
          </p:cNvSpPr>
          <p:nvPr/>
        </p:nvSpPr>
        <p:spPr>
          <a:xfrm>
            <a:off x="2327078" y="2199669"/>
            <a:ext cx="9315191" cy="1507806"/>
          </a:xfrm>
          <a:prstGeom prst="flowChartAlternateProcess">
            <a:avLst/>
          </a:prstGeom>
          <a:noFill/>
          <a:ln w="57150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IN" sz="2400" u="sng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IN" sz="24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Aim</a:t>
            </a:r>
            <a:r>
              <a:rPr lang="en-IN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To assess restoration outcomes at the microbial scale, in coastal salt marsh ecosystems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N" sz="2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524AB0-001F-AA1F-0F71-D3489ED6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414311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sediment microbial communities in salt marshes.</a:t>
            </a:r>
            <a:endParaRPr lang="en-IN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51F29AC-0B98-437D-BA87-848FBE45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1" y="2038972"/>
            <a:ext cx="1677979" cy="16779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reptile&#10;&#10;Description automatically generated">
            <a:extLst>
              <a:ext uri="{FF2B5EF4-FFF2-40B4-BE49-F238E27FC236}">
                <a16:creationId xmlns:a16="http://schemas.microsoft.com/office/drawing/2014/main" id="{9E0B3550-C20A-43F5-844C-57C5080F8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45" y="186751"/>
            <a:ext cx="1122699" cy="12603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BF7363-8C18-F8C7-5A72-83F27B17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</p:spTree>
    <p:extLst>
      <p:ext uri="{BB962C8B-B14F-4D97-AF65-F5344CB8AC3E}">
        <p14:creationId xmlns:p14="http://schemas.microsoft.com/office/powerpoint/2010/main" val="192370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sediment microbial communities in salt marshes.</a:t>
            </a:r>
            <a:endParaRPr lang="en-IN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51F29AC-0B98-437D-BA87-848FBE45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1" y="2038972"/>
            <a:ext cx="1677979" cy="16779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reptile&#10;&#10;Description automatically generated">
            <a:extLst>
              <a:ext uri="{FF2B5EF4-FFF2-40B4-BE49-F238E27FC236}">
                <a16:creationId xmlns:a16="http://schemas.microsoft.com/office/drawing/2014/main" id="{9E0B3550-C20A-43F5-844C-57C5080F8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45" y="186751"/>
            <a:ext cx="1122699" cy="12603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5850DC-0C4C-17A0-AB63-8AFEBE65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B16D09-E68D-127E-496C-8FC5ABFC0CDD}"/>
              </a:ext>
            </a:extLst>
          </p:cNvPr>
          <p:cNvSpPr txBox="1"/>
          <p:nvPr/>
        </p:nvSpPr>
        <p:spPr>
          <a:xfrm>
            <a:off x="3366519" y="1961869"/>
            <a:ext cx="624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Change in the microbial community structure and function between natural and restored saltmarshes in Venice lagoon</a:t>
            </a:r>
            <a:endParaRPr lang="en-IN" sz="2400" dirty="0"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686CE9-D788-19A7-6AC0-81A529A67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97" y="3380714"/>
            <a:ext cx="2975636" cy="297563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DA56FCD-9199-729B-5AA0-2E32275C2389}"/>
              </a:ext>
            </a:extLst>
          </p:cNvPr>
          <p:cNvSpPr/>
          <p:nvPr/>
        </p:nvSpPr>
        <p:spPr>
          <a:xfrm>
            <a:off x="6949455" y="4097554"/>
            <a:ext cx="4267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Physically restored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saltmarshes improve microbial diversity along saltmarsh edge, than </a:t>
            </a:r>
            <a:r>
              <a:rPr lang="en-A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en-A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artificially constructed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ones. </a:t>
            </a:r>
          </a:p>
        </p:txBody>
      </p:sp>
    </p:spTree>
    <p:extLst>
      <p:ext uri="{BB962C8B-B14F-4D97-AF65-F5344CB8AC3E}">
        <p14:creationId xmlns:p14="http://schemas.microsoft.com/office/powerpoint/2010/main" val="148394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sediment microbial communities in salt marshes.</a:t>
            </a:r>
            <a:endParaRPr lang="en-IN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65B873-37DB-45F8-B6B5-7DB3E418E8C0}"/>
              </a:ext>
            </a:extLst>
          </p:cNvPr>
          <p:cNvSpPr/>
          <p:nvPr/>
        </p:nvSpPr>
        <p:spPr>
          <a:xfrm>
            <a:off x="3310249" y="941032"/>
            <a:ext cx="2700000" cy="55518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benthic functional diversity in salt marshes.</a:t>
            </a:r>
          </a:p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51F29AC-0B98-437D-BA87-848FBE45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1" y="2038972"/>
            <a:ext cx="1677979" cy="16779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reptile&#10;&#10;Description automatically generated">
            <a:extLst>
              <a:ext uri="{FF2B5EF4-FFF2-40B4-BE49-F238E27FC236}">
                <a16:creationId xmlns:a16="http://schemas.microsoft.com/office/drawing/2014/main" id="{962ED853-6A56-4C75-9974-971CBD1EF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45" y="186751"/>
            <a:ext cx="1122699" cy="12603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F5D8FC-54F5-A2EE-4466-2CBBAEFA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3" name="Graphic 2" descr="Crab outline">
            <a:extLst>
              <a:ext uri="{FF2B5EF4-FFF2-40B4-BE49-F238E27FC236}">
                <a16:creationId xmlns:a16="http://schemas.microsoft.com/office/drawing/2014/main" id="{19D3A659-7D66-6F1C-4AE4-3D8B075B7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9758" y="2849298"/>
            <a:ext cx="914400" cy="914400"/>
          </a:xfrm>
          <a:prstGeom prst="rect">
            <a:avLst/>
          </a:prstGeom>
        </p:spPr>
      </p:pic>
      <p:pic>
        <p:nvPicPr>
          <p:cNvPr id="6" name="Graphic 5" descr="Shell outline">
            <a:extLst>
              <a:ext uri="{FF2B5EF4-FFF2-40B4-BE49-F238E27FC236}">
                <a16:creationId xmlns:a16="http://schemas.microsoft.com/office/drawing/2014/main" id="{C3A4E771-C666-5755-7289-7D13E93DA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0318" y="2069744"/>
            <a:ext cx="914400" cy="914400"/>
          </a:xfrm>
          <a:prstGeom prst="rect">
            <a:avLst/>
          </a:prstGeom>
        </p:spPr>
      </p:pic>
      <p:pic>
        <p:nvPicPr>
          <p:cNvPr id="9" name="Graphic 8" descr="Worm outline">
            <a:extLst>
              <a:ext uri="{FF2B5EF4-FFF2-40B4-BE49-F238E27FC236}">
                <a16:creationId xmlns:a16="http://schemas.microsoft.com/office/drawing/2014/main" id="{DE38F2F7-7DDA-A7F2-132E-E545E102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1496">
            <a:off x="4833729" y="22644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6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benthic functional diversity in salt marshes.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reptile&#10;&#10;Description automatically generated">
            <a:extLst>
              <a:ext uri="{FF2B5EF4-FFF2-40B4-BE49-F238E27FC236}">
                <a16:creationId xmlns:a16="http://schemas.microsoft.com/office/drawing/2014/main" id="{962ED853-6A56-4C75-9974-971CBD1EF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445" y="186751"/>
            <a:ext cx="1122699" cy="12603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0C290-2D3D-E547-6DBA-F133B445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5" name="Graphic 4" descr="Crab outline">
            <a:extLst>
              <a:ext uri="{FF2B5EF4-FFF2-40B4-BE49-F238E27FC236}">
                <a16:creationId xmlns:a16="http://schemas.microsoft.com/office/drawing/2014/main" id="{45F87D99-ADCF-6B2B-02BB-C80851770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6846" y="2732782"/>
            <a:ext cx="914400" cy="914400"/>
          </a:xfrm>
          <a:prstGeom prst="rect">
            <a:avLst/>
          </a:prstGeom>
        </p:spPr>
      </p:pic>
      <p:pic>
        <p:nvPicPr>
          <p:cNvPr id="6" name="Graphic 5" descr="Shell outline">
            <a:extLst>
              <a:ext uri="{FF2B5EF4-FFF2-40B4-BE49-F238E27FC236}">
                <a16:creationId xmlns:a16="http://schemas.microsoft.com/office/drawing/2014/main" id="{74E3E00C-3B2F-46B7-7A37-0A4DAF5DD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7406" y="1953228"/>
            <a:ext cx="914400" cy="914400"/>
          </a:xfrm>
          <a:prstGeom prst="rect">
            <a:avLst/>
          </a:prstGeom>
        </p:spPr>
      </p:pic>
      <p:pic>
        <p:nvPicPr>
          <p:cNvPr id="8" name="Graphic 7" descr="Worm outline">
            <a:extLst>
              <a:ext uri="{FF2B5EF4-FFF2-40B4-BE49-F238E27FC236}">
                <a16:creationId xmlns:a16="http://schemas.microsoft.com/office/drawing/2014/main" id="{27F8EB5C-A95E-1DF7-ACF2-BE4A67F96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1496">
            <a:off x="1980817" y="2147925"/>
            <a:ext cx="914400" cy="914400"/>
          </a:xfrm>
          <a:prstGeom prst="rect">
            <a:avLst/>
          </a:prstGeom>
        </p:spPr>
      </p:pic>
      <p:pic>
        <p:nvPicPr>
          <p:cNvPr id="7" name="Content Placeholder 18" descr="Map&#10;&#10;Description automatically generated with low confidence">
            <a:extLst>
              <a:ext uri="{FF2B5EF4-FFF2-40B4-BE49-F238E27FC236}">
                <a16:creationId xmlns:a16="http://schemas.microsoft.com/office/drawing/2014/main" id="{A1CFB373-EA60-A7D0-AD7D-4A920159DC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9" b="52806"/>
          <a:stretch/>
        </p:blipFill>
        <p:spPr>
          <a:xfrm>
            <a:off x="5671083" y="2411602"/>
            <a:ext cx="1038698" cy="1542419"/>
          </a:xfrm>
          <a:prstGeom prst="rect">
            <a:avLst/>
          </a:prstGeom>
        </p:spPr>
      </p:pic>
      <p:pic>
        <p:nvPicPr>
          <p:cNvPr id="9" name="Picture 8" descr="Map&#10;&#10;Description automatically generated with medium confidence">
            <a:extLst>
              <a:ext uri="{FF2B5EF4-FFF2-40B4-BE49-F238E27FC236}">
                <a16:creationId xmlns:a16="http://schemas.microsoft.com/office/drawing/2014/main" id="{45080077-A611-7520-50CD-02E0EEDF21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54104" r="33132"/>
          <a:stretch/>
        </p:blipFill>
        <p:spPr>
          <a:xfrm>
            <a:off x="7280714" y="2272687"/>
            <a:ext cx="1745372" cy="16088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914C64-E741-C373-591A-97EFA0A48562}"/>
              </a:ext>
            </a:extLst>
          </p:cNvPr>
          <p:cNvSpPr/>
          <p:nvPr/>
        </p:nvSpPr>
        <p:spPr>
          <a:xfrm>
            <a:off x="6958910" y="2046993"/>
            <a:ext cx="2067176" cy="38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32ED0B-288F-00E5-2CAE-6C55EA459229}"/>
              </a:ext>
            </a:extLst>
          </p:cNvPr>
          <p:cNvCxnSpPr>
            <a:cxnSpLocks/>
          </p:cNvCxnSpPr>
          <p:nvPr/>
        </p:nvCxnSpPr>
        <p:spPr>
          <a:xfrm>
            <a:off x="4561457" y="3922925"/>
            <a:ext cx="1280567" cy="1096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DCA587-8BBE-D96B-7A5A-29E7D3142386}"/>
              </a:ext>
            </a:extLst>
          </p:cNvPr>
          <p:cNvSpPr txBox="1"/>
          <p:nvPr/>
        </p:nvSpPr>
        <p:spPr>
          <a:xfrm>
            <a:off x="3686175" y="5089353"/>
            <a:ext cx="6849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Change in the benthic functional groups between natural and restored saltmarshes in Venice lagoon</a:t>
            </a:r>
            <a:endParaRPr lang="en-IN" sz="2400" dirty="0">
              <a:latin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22FE1C-F90E-6373-EEE1-0CBFA54F6BDC}"/>
              </a:ext>
            </a:extLst>
          </p:cNvPr>
          <p:cNvCxnSpPr>
            <a:cxnSpLocks/>
          </p:cNvCxnSpPr>
          <p:nvPr/>
        </p:nvCxnSpPr>
        <p:spPr>
          <a:xfrm>
            <a:off x="6190432" y="3958481"/>
            <a:ext cx="0" cy="106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0A7954-DF9F-E1ED-77CE-06DF07643944}"/>
              </a:ext>
            </a:extLst>
          </p:cNvPr>
          <p:cNvCxnSpPr>
            <a:cxnSpLocks/>
          </p:cNvCxnSpPr>
          <p:nvPr/>
        </p:nvCxnSpPr>
        <p:spPr>
          <a:xfrm flipH="1">
            <a:off x="6538841" y="4022587"/>
            <a:ext cx="1453657" cy="996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Map&#10;&#10;Description automatically generated with medium confidence">
            <a:extLst>
              <a:ext uri="{FF2B5EF4-FFF2-40B4-BE49-F238E27FC236}">
                <a16:creationId xmlns:a16="http://schemas.microsoft.com/office/drawing/2014/main" id="{F96B2944-3E2F-458C-C9BA-EEB2E20FA2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82" b="62186"/>
          <a:stretch/>
        </p:blipFill>
        <p:spPr>
          <a:xfrm>
            <a:off x="3990865" y="2391104"/>
            <a:ext cx="1117616" cy="15424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338D5F-D4CD-E682-4798-F4E488338544}"/>
              </a:ext>
            </a:extLst>
          </p:cNvPr>
          <p:cNvSpPr/>
          <p:nvPr/>
        </p:nvSpPr>
        <p:spPr>
          <a:xfrm>
            <a:off x="3431285" y="2050305"/>
            <a:ext cx="2067176" cy="38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0F653D-96F4-19C1-414F-E176E13BFFC5}"/>
              </a:ext>
            </a:extLst>
          </p:cNvPr>
          <p:cNvSpPr/>
          <p:nvPr/>
        </p:nvSpPr>
        <p:spPr>
          <a:xfrm>
            <a:off x="5156844" y="2038972"/>
            <a:ext cx="2067176" cy="38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Restored</a:t>
            </a:r>
          </a:p>
        </p:txBody>
      </p:sp>
    </p:spTree>
    <p:extLst>
      <p:ext uri="{BB962C8B-B14F-4D97-AF65-F5344CB8AC3E}">
        <p14:creationId xmlns:p14="http://schemas.microsoft.com/office/powerpoint/2010/main" val="186982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5081D-CCB2-4AE5-8430-7992A0E1FAE7}"/>
              </a:ext>
            </a:extLst>
          </p:cNvPr>
          <p:cNvSpPr/>
          <p:nvPr/>
        </p:nvSpPr>
        <p:spPr>
          <a:xfrm>
            <a:off x="436521" y="941033"/>
            <a:ext cx="2700000" cy="55518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sediment microbial communities in salt marshes.</a:t>
            </a:r>
            <a:endParaRPr lang="en-IN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65B873-37DB-45F8-B6B5-7DB3E418E8C0}"/>
              </a:ext>
            </a:extLst>
          </p:cNvPr>
          <p:cNvSpPr/>
          <p:nvPr/>
        </p:nvSpPr>
        <p:spPr>
          <a:xfrm>
            <a:off x="3310249" y="941032"/>
            <a:ext cx="2700000" cy="55518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benthic functional diversity in salt marshes.</a:t>
            </a:r>
          </a:p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F10534-EC4F-4066-A1F9-82CECB341A61}"/>
              </a:ext>
            </a:extLst>
          </p:cNvPr>
          <p:cNvSpPr/>
          <p:nvPr/>
        </p:nvSpPr>
        <p:spPr>
          <a:xfrm>
            <a:off x="6172456" y="941032"/>
            <a:ext cx="2700000" cy="5551842"/>
          </a:xfrm>
          <a:prstGeom prst="roundRect">
            <a:avLst/>
          </a:prstGeom>
          <a:solidFill>
            <a:srgbClr val="A4B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Assess effect of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 restoration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 biogeochemical functioning in salt marshes.</a:t>
            </a: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51F29AC-0B98-437D-BA87-848FBE45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1" y="2038972"/>
            <a:ext cx="1677979" cy="16779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884EFC0-55A1-4FD9-8AB1-1C99DC38B794}"/>
              </a:ext>
            </a:extLst>
          </p:cNvPr>
          <p:cNvSpPr/>
          <p:nvPr/>
        </p:nvSpPr>
        <p:spPr>
          <a:xfrm>
            <a:off x="1371452" y="618678"/>
            <a:ext cx="9365942" cy="1614468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Objectives of my PhD</a:t>
            </a:r>
            <a:endParaRPr lang="en-IN" sz="4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041D746-2E4A-4A59-8DE7-840D44CC8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37" y="113521"/>
            <a:ext cx="1129550" cy="107552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4D0360-BFAA-F8A3-1371-88BFC88C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EMB #ThirdThursday Science Webinar, 16 March 2023</a:t>
            </a:r>
          </a:p>
        </p:txBody>
      </p:sp>
      <p:pic>
        <p:nvPicPr>
          <p:cNvPr id="14" name="Graphic 13" descr="Crab outline">
            <a:extLst>
              <a:ext uri="{FF2B5EF4-FFF2-40B4-BE49-F238E27FC236}">
                <a16:creationId xmlns:a16="http://schemas.microsoft.com/office/drawing/2014/main" id="{A05DF0C8-C5E2-D6A5-9F52-C0E331956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9758" y="2849298"/>
            <a:ext cx="914400" cy="914400"/>
          </a:xfrm>
          <a:prstGeom prst="rect">
            <a:avLst/>
          </a:prstGeom>
        </p:spPr>
      </p:pic>
      <p:pic>
        <p:nvPicPr>
          <p:cNvPr id="16" name="Graphic 15" descr="Shell outline">
            <a:extLst>
              <a:ext uri="{FF2B5EF4-FFF2-40B4-BE49-F238E27FC236}">
                <a16:creationId xmlns:a16="http://schemas.microsoft.com/office/drawing/2014/main" id="{0E1667B7-1D4D-6AD3-804A-1EB1E0FE5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0318" y="2069744"/>
            <a:ext cx="914400" cy="914400"/>
          </a:xfrm>
          <a:prstGeom prst="rect">
            <a:avLst/>
          </a:prstGeom>
        </p:spPr>
      </p:pic>
      <p:pic>
        <p:nvPicPr>
          <p:cNvPr id="18" name="Graphic 17" descr="Worm outline">
            <a:extLst>
              <a:ext uri="{FF2B5EF4-FFF2-40B4-BE49-F238E27FC236}">
                <a16:creationId xmlns:a16="http://schemas.microsoft.com/office/drawing/2014/main" id="{9D4FB9CE-408C-82E2-C107-837821D87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1496">
            <a:off x="4833729" y="2264441"/>
            <a:ext cx="914400" cy="914400"/>
          </a:xfrm>
          <a:prstGeom prst="rect">
            <a:avLst/>
          </a:prstGeom>
        </p:spPr>
      </p:pic>
      <p:pic>
        <p:nvPicPr>
          <p:cNvPr id="26" name="Graphic 25" descr="Line arrow: Clockwise curve outline">
            <a:extLst>
              <a:ext uri="{FF2B5EF4-FFF2-40B4-BE49-F238E27FC236}">
                <a16:creationId xmlns:a16="http://schemas.microsoft.com/office/drawing/2014/main" id="{F187AF9A-D372-03A6-E421-93E118DC35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78372">
            <a:off x="6485519" y="230693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EA9E742-A0B9-9737-24C4-46066A6CCC54}"/>
              </a:ext>
            </a:extLst>
          </p:cNvPr>
          <p:cNvSpPr txBox="1"/>
          <p:nvPr/>
        </p:nvSpPr>
        <p:spPr>
          <a:xfrm>
            <a:off x="6716075" y="203318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N</a:t>
            </a:r>
            <a:r>
              <a:rPr lang="en-US" baseline="-25000" dirty="0">
                <a:latin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</a:rPr>
              <a:t>O</a:t>
            </a:r>
            <a:endParaRPr lang="en-IN" dirty="0">
              <a:latin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924014-F8C5-66EE-267B-8F0543E78EA2}"/>
              </a:ext>
            </a:extLst>
          </p:cNvPr>
          <p:cNvSpPr txBox="1"/>
          <p:nvPr/>
        </p:nvSpPr>
        <p:spPr>
          <a:xfrm>
            <a:off x="7214478" y="188507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</a:t>
            </a:r>
            <a:r>
              <a:rPr lang="en-US" baseline="-25000" dirty="0">
                <a:latin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</a:rPr>
              <a:t>S</a:t>
            </a:r>
            <a:endParaRPr lang="en-IN" dirty="0">
              <a:latin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A141AD-613F-5566-BDAE-E3561DF72ED6}"/>
              </a:ext>
            </a:extLst>
          </p:cNvPr>
          <p:cNvGrpSpPr/>
          <p:nvPr/>
        </p:nvGrpSpPr>
        <p:grpSpPr>
          <a:xfrm>
            <a:off x="6485519" y="1885077"/>
            <a:ext cx="1743443" cy="1793774"/>
            <a:chOff x="6485519" y="1885077"/>
            <a:chExt cx="1743443" cy="1793774"/>
          </a:xfrm>
        </p:grpSpPr>
        <p:pic>
          <p:nvPicPr>
            <p:cNvPr id="20" name="Graphic 19" descr="Plant With Roots with solid fill">
              <a:extLst>
                <a:ext uri="{FF2B5EF4-FFF2-40B4-BE49-F238E27FC236}">
                  <a16:creationId xmlns:a16="http://schemas.microsoft.com/office/drawing/2014/main" id="{A7D83694-A11B-5D71-CE6E-A169AB2F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65256" y="2764451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Line arrow: Counter-clockwise curve outline">
              <a:extLst>
                <a:ext uri="{FF2B5EF4-FFF2-40B4-BE49-F238E27FC236}">
                  <a16:creationId xmlns:a16="http://schemas.microsoft.com/office/drawing/2014/main" id="{6BEDCD8E-738E-138F-6EAD-D12D47C51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314562" y="2114860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Line arrow: Clockwise curve outline">
              <a:extLst>
                <a:ext uri="{FF2B5EF4-FFF2-40B4-BE49-F238E27FC236}">
                  <a16:creationId xmlns:a16="http://schemas.microsoft.com/office/drawing/2014/main" id="{0167EC14-247D-0AF5-8F51-5FBBB4CE8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78372">
              <a:off x="6485519" y="2306938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3BF1B75-FA64-CBC7-C956-51302763387D}"/>
                </a:ext>
              </a:extLst>
            </p:cNvPr>
            <p:cNvSpPr txBox="1"/>
            <p:nvPr/>
          </p:nvSpPr>
          <p:spPr>
            <a:xfrm>
              <a:off x="6716075" y="2033186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O</a:t>
              </a:r>
              <a:endParaRPr lang="en-IN" dirty="0">
                <a:latin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FD4C38-2354-8FD6-3FA8-DEAEB960C04E}"/>
                </a:ext>
              </a:extLst>
            </p:cNvPr>
            <p:cNvSpPr txBox="1"/>
            <p:nvPr/>
          </p:nvSpPr>
          <p:spPr>
            <a:xfrm>
              <a:off x="7214478" y="1885077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H</a:t>
              </a:r>
              <a:r>
                <a:rPr lang="en-US" baseline="-25000" dirty="0">
                  <a:latin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</a:rPr>
                <a:t>S</a:t>
              </a:r>
              <a:endParaRPr lang="en-IN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572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B471209806C443B80F13A0984B319B" ma:contentTypeVersion="13" ma:contentTypeDescription="Create a new document." ma:contentTypeScope="" ma:versionID="66a3b75d20d42aa207679afc46f30543">
  <xsd:schema xmlns:xsd="http://www.w3.org/2001/XMLSchema" xmlns:xs="http://www.w3.org/2001/XMLSchema" xmlns:p="http://schemas.microsoft.com/office/2006/metadata/properties" xmlns:ns3="95e66498-a6c2-4a16-ab35-f07d0fe7a489" targetNamespace="http://schemas.microsoft.com/office/2006/metadata/properties" ma:root="true" ma:fieldsID="4a9b9166f912ec6a9f852ae1708852f2" ns3:_="">
    <xsd:import namespace="95e66498-a6c2-4a16-ab35-f07d0fe7a4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66498-a6c2-4a16-ab35-f07d0fe7a4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e66498-a6c2-4a16-ab35-f07d0fe7a489" xsi:nil="true"/>
  </documentManagement>
</p:properties>
</file>

<file path=customXml/itemProps1.xml><?xml version="1.0" encoding="utf-8"?>
<ds:datastoreItem xmlns:ds="http://schemas.openxmlformats.org/officeDocument/2006/customXml" ds:itemID="{1AFBE83B-BC4D-401A-A031-C18520910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e66498-a6c2-4a16-ab35-f07d0fe7a4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A65FD0-EC8C-433C-9434-C609AECB31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9A1899-01A7-4F97-A1A6-46CC1DDE7B13}">
  <ds:schemaRefs>
    <ds:schemaRef ds:uri="http://schemas.microsoft.com/office/2006/documentManagement/types"/>
    <ds:schemaRef ds:uri="http://purl.org/dc/terms/"/>
    <ds:schemaRef ds:uri="95e66498-a6c2-4a16-ab35-f07d0fe7a489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82c514c1-a717-4087-be06-d40d2070ad52}" enabled="0" method="" siteId="{82c514c1-a717-4087-be06-d40d2070ad5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1186</Words>
  <Application>Microsoft Office PowerPoint</Application>
  <PresentationFormat>Widescreen</PresentationFormat>
  <Paragraphs>230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Bahnschrift SemiBold SemiConden</vt:lpstr>
      <vt:lpstr>Calibri</vt:lpstr>
      <vt:lpstr>Calibri Light</vt:lpstr>
      <vt:lpstr>Times New Roman</vt:lpstr>
      <vt:lpstr>Office Theme</vt:lpstr>
      <vt:lpstr>Experiences from EMB Young Ambassadors: Lessons and Introspections from an ECOP’s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Experiences from EMB Young Ambassadors: Lessons and introspections from a ECOP’s perspective</dc:title>
  <dc:creator>MS Anjali Gopakumar</dc:creator>
  <cp:lastModifiedBy>Britt Alexander</cp:lastModifiedBy>
  <cp:revision>9</cp:revision>
  <dcterms:created xsi:type="dcterms:W3CDTF">2023-03-15T01:04:19Z</dcterms:created>
  <dcterms:modified xsi:type="dcterms:W3CDTF">2023-03-16T08:40:26Z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0x010100C9B471209806C443B80F13A0984B319B</vt:lpwstr>
  </property>
</Properties>
</file>