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2"/>
  </p:notesMasterIdLst>
  <p:sldIdLst>
    <p:sldId id="261" r:id="rId3"/>
    <p:sldId id="262" r:id="rId4"/>
    <p:sldId id="431" r:id="rId5"/>
    <p:sldId id="317" r:id="rId6"/>
    <p:sldId id="407" r:id="rId7"/>
    <p:sldId id="432" r:id="rId8"/>
    <p:sldId id="498" r:id="rId9"/>
    <p:sldId id="518" r:id="rId10"/>
    <p:sldId id="256" r:id="rId11"/>
    <p:sldId id="516" r:id="rId12"/>
    <p:sldId id="260" r:id="rId13"/>
    <p:sldId id="499" r:id="rId14"/>
    <p:sldId id="492" r:id="rId15"/>
    <p:sldId id="258" r:id="rId16"/>
    <p:sldId id="520" r:id="rId17"/>
    <p:sldId id="521" r:id="rId18"/>
    <p:sldId id="519" r:id="rId19"/>
    <p:sldId id="513" r:id="rId20"/>
    <p:sldId id="450" r:id="rId21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977E620-E556-4953-9598-CEE06748AAEB}" v="69" dt="2022-09-14T14:37:07.6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A27D72-0A3B-46E2-8A85-60CCC9E8AD4B}" type="datetimeFigureOut">
              <a:rPr lang="en-GB" smtClean="0"/>
              <a:t>15/09/2022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078585-A75F-407D-B410-E886CCA2DC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2441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200" b="0" i="0" u="none" strike="noStrike" kern="1200" cap="none" spc="0" normalizeH="0" baseline="3000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015D18-5B86-4C2D-835D-17B8803E06D8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7928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15D18-5B86-4C2D-835D-17B8803E06D8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02990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015D18-5B86-4C2D-835D-17B8803E06D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9891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15D18-5B86-4C2D-835D-17B8803E06D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9910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15/09/2022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15/09/2022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15/09/2022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4D5FA-09DF-FB4E-883C-8A110EB73FE8}" type="datetime1">
              <a:rPr lang="en-GB" smtClean="0"/>
              <a:t>15/09/2022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373E0-4928-44DF-81AA-D2D8B6289C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23253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8F677-3025-B94A-9E92-6E2BB2467AB2}" type="datetime1">
              <a:rPr lang="en-GB" smtClean="0"/>
              <a:t>15/09/2022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373E0-4928-44DF-81AA-D2D8B6289C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25226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00C61-B84D-AE46-9299-2C9D2488580A}" type="datetime1">
              <a:rPr lang="en-GB" smtClean="0"/>
              <a:t>15/09/2022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373E0-4928-44DF-81AA-D2D8B6289C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59602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D31C2-66EF-3E42-ABE9-994F7948C68C}" type="datetime1">
              <a:rPr lang="en-GB" smtClean="0"/>
              <a:t>15/09/2022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373E0-4928-44DF-81AA-D2D8B6289C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06557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41AF4-2360-D147-97F7-FBAFE8012FBC}" type="datetime1">
              <a:rPr lang="en-GB" smtClean="0"/>
              <a:t>15/09/2022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373E0-4928-44DF-81AA-D2D8B6289C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86792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7C662-C980-7F43-97F2-557AA90A5B81}" type="datetime1">
              <a:rPr lang="en-GB" smtClean="0"/>
              <a:t>15/09/2022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373E0-4928-44DF-81AA-D2D8B6289C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68121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FDD1A-A8F5-564D-9850-A0FA5597B48B}" type="datetime1">
              <a:rPr lang="en-GB" smtClean="0"/>
              <a:t>15/09/2022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373E0-4928-44DF-81AA-D2D8B6289C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5774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B199-BAA3-8842-A205-F7F945351790}" type="datetime1">
              <a:rPr lang="en-GB" smtClean="0"/>
              <a:t>15/09/2022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373E0-4928-44DF-81AA-D2D8B6289C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5753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15/09/2022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D2457-596C-8B4C-8F70-0DB98FBCAC5E}" type="datetime1">
              <a:rPr lang="en-GB" smtClean="0"/>
              <a:t>15/09/2022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373E0-4928-44DF-81AA-D2D8B6289C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5577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B2463-2E2E-7C4E-81E1-C8DCB6D2AEE0}" type="datetime1">
              <a:rPr lang="en-GB" smtClean="0"/>
              <a:t>15/09/2022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373E0-4928-44DF-81AA-D2D8B6289C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84584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D9170-6620-BE49-8F75-1618FFB110C2}" type="datetime1">
              <a:rPr lang="en-GB" smtClean="0"/>
              <a:t>15/09/2022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373E0-4928-44DF-81AA-D2D8B6289C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0169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15/09/2022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15/09/2022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15/09/2022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15/09/2022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15/09/2022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15/09/2022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15/09/2022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15/09/2022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108FF-E93F-214A-BF02-4BB720BAFE7B}" type="datetime1">
              <a:rPr lang="en-GB" smtClean="0"/>
              <a:t>15/09/2022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8373E0-4928-44DF-81AA-D2D8B6289C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4153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enb.iisd.org/marine-biodiversity-beyond-national-jurisdiction-bbnj-igc5" TargetMode="External"/><Relationship Id="rId2" Type="http://schemas.openxmlformats.org/officeDocument/2006/relationships/hyperlink" Target="https://www.un.org/bbnj/" TargetMode="Externa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tiff"/><Relationship Id="rId7" Type="http://schemas.openxmlformats.org/officeDocument/2006/relationships/image" Target="../media/image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10" Type="http://schemas.openxmlformats.org/officeDocument/2006/relationships/image" Target="../media/image9.svg"/><Relationship Id="rId4" Type="http://schemas.openxmlformats.org/officeDocument/2006/relationships/image" Target="../media/image3.tiff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53FD10-C285-6D37-4A23-7329B06924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83759"/>
            <a:ext cx="12192000" cy="754175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7F759D-15D3-E02D-57A1-F7E17657A6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685" y="1009739"/>
            <a:ext cx="7306340" cy="2895231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GB" sz="3600" b="1" i="0" dirty="0">
                <a:solidFill>
                  <a:schemeClr val="accent5">
                    <a:lumMod val="50000"/>
                  </a:schemeClr>
                </a:solidFill>
                <a:effectLst/>
              </a:rPr>
              <a:t>Marine Genetic Resources and</a:t>
            </a:r>
          </a:p>
          <a:p>
            <a:pPr marL="0" indent="0" algn="ctr" fontAlgn="base">
              <a:buNone/>
            </a:pPr>
            <a:r>
              <a:rPr lang="en-GB" sz="3600" b="1" i="0" dirty="0">
                <a:solidFill>
                  <a:schemeClr val="accent5">
                    <a:lumMod val="50000"/>
                  </a:schemeClr>
                </a:solidFill>
                <a:effectLst/>
              </a:rPr>
              <a:t> the Marine Biodiscovery Pipeline</a:t>
            </a:r>
          </a:p>
          <a:p>
            <a:pPr marL="0" indent="0">
              <a:buNone/>
            </a:pPr>
            <a:endParaRPr lang="en-GB" sz="36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GB" sz="3600" b="1" dirty="0">
                <a:solidFill>
                  <a:schemeClr val="accent5">
                    <a:lumMod val="50000"/>
                  </a:schemeClr>
                </a:solidFill>
              </a:rPr>
              <a:t>Dr Jane Eva Collins</a:t>
            </a:r>
            <a:endParaRPr lang="en-GB" sz="3600" dirty="0">
              <a:solidFill>
                <a:srgbClr val="3D4351"/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15</a:t>
            </a:r>
            <a:r>
              <a:rPr lang="en-GB" baseline="30000" dirty="0">
                <a:solidFill>
                  <a:schemeClr val="accent5">
                    <a:lumMod val="50000"/>
                  </a:schemeClr>
                </a:solidFill>
              </a:rPr>
              <a:t>th</a:t>
            </a: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 October 2022</a:t>
            </a:r>
          </a:p>
        </p:txBody>
      </p:sp>
    </p:spTree>
    <p:extLst>
      <p:ext uri="{BB962C8B-B14F-4D97-AF65-F5344CB8AC3E}">
        <p14:creationId xmlns:p14="http://schemas.microsoft.com/office/powerpoint/2010/main" val="37321966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A8685-52D1-6A01-43AA-B80322758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9544"/>
            <a:ext cx="10515600" cy="839446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UN BBNJ negotiations timeline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A33ECB-1286-78E4-45EF-B273EA3B6384}"/>
              </a:ext>
            </a:extLst>
          </p:cNvPr>
          <p:cNvSpPr txBox="1"/>
          <p:nvPr/>
        </p:nvSpPr>
        <p:spPr>
          <a:xfrm>
            <a:off x="980074" y="908990"/>
            <a:ext cx="9310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1982</a:t>
            </a:r>
            <a:r>
              <a:rPr lang="en-GB" dirty="0"/>
              <a:t> – Ratification of the UN Convention on the Law of the Sea (UNCLOS)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92CDCA-0D71-39CA-C75A-169F5DAD7A9A}"/>
              </a:ext>
            </a:extLst>
          </p:cNvPr>
          <p:cNvSpPr txBox="1"/>
          <p:nvPr/>
        </p:nvSpPr>
        <p:spPr>
          <a:xfrm>
            <a:off x="980074" y="1462177"/>
            <a:ext cx="10699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2004 </a:t>
            </a:r>
            <a:r>
              <a:rPr lang="en-GB" dirty="0"/>
              <a:t>– Establishment of the Ad Hoc Open-ended Informal Working Group. Met 10 times between 2006 - 2015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0C9531-4A78-F071-1878-7EA89A398026}"/>
              </a:ext>
            </a:extLst>
          </p:cNvPr>
          <p:cNvSpPr txBox="1"/>
          <p:nvPr/>
        </p:nvSpPr>
        <p:spPr>
          <a:xfrm>
            <a:off x="980074" y="2042320"/>
            <a:ext cx="105181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2015</a:t>
            </a:r>
            <a:r>
              <a:rPr lang="en-GB" dirty="0"/>
              <a:t> – States adopted a resolution to develop an international legally binding instrument under UNCLOS on the conservation and sustainable use of BBNJ. A Preparatory Committee (</a:t>
            </a:r>
            <a:r>
              <a:rPr lang="en-GB" dirty="0" err="1"/>
              <a:t>PrepCom</a:t>
            </a:r>
            <a:r>
              <a:rPr lang="en-GB" dirty="0"/>
              <a:t>) was established. Met 4 times between 2016 - 2017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2B6082-A05C-19B2-E278-84D21FF0A75D}"/>
              </a:ext>
            </a:extLst>
          </p:cNvPr>
          <p:cNvSpPr txBox="1"/>
          <p:nvPr/>
        </p:nvSpPr>
        <p:spPr>
          <a:xfrm>
            <a:off x="980074" y="3094555"/>
            <a:ext cx="10518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2017</a:t>
            </a:r>
            <a:r>
              <a:rPr lang="en-GB" dirty="0"/>
              <a:t> - the General Assembly convened an Intergovernmental Conference (IGC), under the auspices of the UN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749092-BAFB-F9E9-5060-F1AA1D1FED4A}"/>
              </a:ext>
            </a:extLst>
          </p:cNvPr>
          <p:cNvSpPr txBox="1"/>
          <p:nvPr/>
        </p:nvSpPr>
        <p:spPr>
          <a:xfrm>
            <a:off x="980074" y="3626138"/>
            <a:ext cx="9310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September 2018 </a:t>
            </a:r>
            <a:r>
              <a:rPr lang="en-GB" dirty="0"/>
              <a:t>– IGC 1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E47164B-EFF9-D911-EEAF-2C7DAC792C74}"/>
              </a:ext>
            </a:extLst>
          </p:cNvPr>
          <p:cNvSpPr txBox="1"/>
          <p:nvPr/>
        </p:nvSpPr>
        <p:spPr>
          <a:xfrm>
            <a:off x="980074" y="4147950"/>
            <a:ext cx="9310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March 2019 </a:t>
            </a:r>
            <a:r>
              <a:rPr lang="en-GB" dirty="0"/>
              <a:t>– IGC 2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58D93A1-61D0-F148-3BCD-3255775EBB0A}"/>
              </a:ext>
            </a:extLst>
          </p:cNvPr>
          <p:cNvSpPr txBox="1"/>
          <p:nvPr/>
        </p:nvSpPr>
        <p:spPr>
          <a:xfrm>
            <a:off x="980074" y="4669762"/>
            <a:ext cx="9310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August 2019 </a:t>
            </a:r>
            <a:r>
              <a:rPr lang="en-GB" dirty="0"/>
              <a:t>– IGC 3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8640F65-4025-7A95-C882-389780AD7DA2}"/>
              </a:ext>
            </a:extLst>
          </p:cNvPr>
          <p:cNvSpPr txBox="1"/>
          <p:nvPr/>
        </p:nvSpPr>
        <p:spPr>
          <a:xfrm>
            <a:off x="980074" y="5191574"/>
            <a:ext cx="9310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March 2022 </a:t>
            </a:r>
            <a:r>
              <a:rPr lang="en-GB" dirty="0"/>
              <a:t>– IGC 4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9ACAFFB-2975-4435-1DA6-AE7508108C51}"/>
              </a:ext>
            </a:extLst>
          </p:cNvPr>
          <p:cNvSpPr txBox="1"/>
          <p:nvPr/>
        </p:nvSpPr>
        <p:spPr>
          <a:xfrm>
            <a:off x="980074" y="5713386"/>
            <a:ext cx="9310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August 2022 </a:t>
            </a:r>
            <a:r>
              <a:rPr lang="en-GB" dirty="0"/>
              <a:t>– IGC 5</a:t>
            </a:r>
            <a:endParaRPr lang="en-GB" dirty="0">
              <a:solidFill>
                <a:srgbClr val="FF0000"/>
              </a:solidFill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715A20B-6EB3-FA9F-047F-0C16E4DA8882}"/>
              </a:ext>
            </a:extLst>
          </p:cNvPr>
          <p:cNvCxnSpPr>
            <a:cxnSpLocks/>
          </p:cNvCxnSpPr>
          <p:nvPr/>
        </p:nvCxnSpPr>
        <p:spPr>
          <a:xfrm>
            <a:off x="838199" y="985400"/>
            <a:ext cx="0" cy="562280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52444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6AD69D-DBB4-D24E-A5FE-EE6DBCC041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797" y="1041009"/>
            <a:ext cx="9609880" cy="4760391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A6BEABF-8A17-A445-A0BD-56C549BF103D}"/>
              </a:ext>
            </a:extLst>
          </p:cNvPr>
          <p:cNvSpPr/>
          <p:nvPr/>
        </p:nvSpPr>
        <p:spPr>
          <a:xfrm>
            <a:off x="1306797" y="2910097"/>
            <a:ext cx="2268506" cy="20340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FF2ACB-B668-204F-9580-A7D2AEE4862C}"/>
              </a:ext>
            </a:extLst>
          </p:cNvPr>
          <p:cNvSpPr txBox="1"/>
          <p:nvPr/>
        </p:nvSpPr>
        <p:spPr>
          <a:xfrm>
            <a:off x="838621" y="183731"/>
            <a:ext cx="10885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Biodiversity Beyond National Jurisdiction (BBNJ) Negotiations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DA9B58-0D03-554E-B764-2426C5EA57D0}"/>
              </a:ext>
            </a:extLst>
          </p:cNvPr>
          <p:cNvSpPr txBox="1"/>
          <p:nvPr/>
        </p:nvSpPr>
        <p:spPr>
          <a:xfrm>
            <a:off x="0" y="6366952"/>
            <a:ext cx="76212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ABNJ: Areas Beyond National Jurisdiction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54A4477-388B-B24D-AA53-565623B2B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373E0-4928-44DF-81AA-D2D8B6289CA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61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E28A2-87C9-8AF2-C3DD-AB4704D3B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041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Marine genetic resources, including questions on the sharing of benefits </a:t>
            </a:r>
            <a:r>
              <a:rPr lang="en-GB" b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– key elements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2E1185-AD97-99B9-DED2-7B36C8DB74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0566"/>
            <a:ext cx="10515600" cy="4623212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Definitions</a:t>
            </a:r>
          </a:p>
          <a:p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Objectives</a:t>
            </a:r>
          </a:p>
          <a:p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Scope of application</a:t>
            </a:r>
          </a:p>
          <a:p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Notification </a:t>
            </a:r>
          </a:p>
          <a:p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Fair and equitable sharing of benefits</a:t>
            </a:r>
          </a:p>
          <a:p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Traditional knowledge</a:t>
            </a:r>
          </a:p>
          <a:p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Intellectual property rights</a:t>
            </a:r>
          </a:p>
          <a:p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Monitoring and transparency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44D464-B08C-B92F-73F2-D76710481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373E0-4928-44DF-81AA-D2D8B6289CA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96812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A wave in the ocean&#10;&#10;Description automatically generated with low confidence">
            <a:extLst>
              <a:ext uri="{FF2B5EF4-FFF2-40B4-BE49-F238E27FC236}">
                <a16:creationId xmlns:a16="http://schemas.microsoft.com/office/drawing/2014/main" id="{D9B4304A-3F20-F53C-0F3C-6512226CD1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" b="1424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B6A5DF-2F9E-874C-AD7F-B77426C36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C8373E0-4928-44DF-81AA-D2D8B6289CA0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13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2998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3" name="Rectangle 3082">
            <a:extLst>
              <a:ext uri="{FF2B5EF4-FFF2-40B4-BE49-F238E27FC236}">
                <a16:creationId xmlns:a16="http://schemas.microsoft.com/office/drawing/2014/main" id="{4676BFEE-E63A-42A3-87D5-FD65694B7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A tall glass building&#10;&#10;Description automatically generated with low confidence">
            <a:extLst>
              <a:ext uri="{FF2B5EF4-FFF2-40B4-BE49-F238E27FC236}">
                <a16:creationId xmlns:a16="http://schemas.microsoft.com/office/drawing/2014/main" id="{057F8123-0C96-225F-E111-FBCDADA4CF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1"/>
          <a:stretch/>
        </p:blipFill>
        <p:spPr>
          <a:xfrm>
            <a:off x="20" y="-1"/>
            <a:ext cx="4654276" cy="6858000"/>
          </a:xfrm>
          <a:prstGeom prst="rect">
            <a:avLst/>
          </a:prstGeom>
        </p:spPr>
      </p:pic>
      <p:pic>
        <p:nvPicPr>
          <p:cNvPr id="8" name="Picture 7" descr="A group of people in a conference room&#10;&#10;Description automatically generated with low confidence">
            <a:extLst>
              <a:ext uri="{FF2B5EF4-FFF2-40B4-BE49-F238E27FC236}">
                <a16:creationId xmlns:a16="http://schemas.microsoft.com/office/drawing/2014/main" id="{DDB1C7EB-36C6-F4CA-5091-F7618F01A6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41" b="8603"/>
          <a:stretch/>
        </p:blipFill>
        <p:spPr>
          <a:xfrm>
            <a:off x="4774005" y="10"/>
            <a:ext cx="7417994" cy="4526265"/>
          </a:xfrm>
          <a:prstGeom prst="rect">
            <a:avLst/>
          </a:prstGeom>
        </p:spPr>
      </p:pic>
      <p:pic>
        <p:nvPicPr>
          <p:cNvPr id="12" name="Picture 11" descr="A picture containing building, outdoor, city, tall&#10;&#10;Description automatically generated">
            <a:extLst>
              <a:ext uri="{FF2B5EF4-FFF2-40B4-BE49-F238E27FC236}">
                <a16:creationId xmlns:a16="http://schemas.microsoft.com/office/drawing/2014/main" id="{D39DE93E-3F4E-8CEC-7F03-BFA81E66F9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" t="15078" r="-24" b="15078"/>
          <a:stretch/>
        </p:blipFill>
        <p:spPr>
          <a:xfrm>
            <a:off x="4774005" y="4629736"/>
            <a:ext cx="2392858" cy="2228264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65149D4-2B7A-4A09-9596-E205716F45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5" r="-4" b="18852"/>
          <a:stretch/>
        </p:blipFill>
        <p:spPr bwMode="auto">
          <a:xfrm>
            <a:off x="7270322" y="4629737"/>
            <a:ext cx="2409107" cy="222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C0BFFEA-5263-4B45-029D-EE2EB803909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" t="22941" b="7669"/>
          <a:stretch/>
        </p:blipFill>
        <p:spPr>
          <a:xfrm>
            <a:off x="9783451" y="4629736"/>
            <a:ext cx="2408549" cy="222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8398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E28A2-87C9-8AF2-C3DD-AB4704D3B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041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Marine genetic resources, including questions on the sharing of benefits </a:t>
            </a:r>
            <a:r>
              <a:rPr lang="en-GB" b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– elements requiring further 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2E1185-AD97-99B9-DED2-7B36C8DB74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02643"/>
            <a:ext cx="10515600" cy="4229161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Definitions</a:t>
            </a:r>
          </a:p>
          <a:p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Objectives</a:t>
            </a:r>
          </a:p>
          <a:p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Scope of application</a:t>
            </a:r>
          </a:p>
          <a:p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Notification </a:t>
            </a:r>
          </a:p>
          <a:p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Fair and equitable sharing of benefits</a:t>
            </a:r>
          </a:p>
          <a:p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Traditional knowledge</a:t>
            </a:r>
          </a:p>
          <a:p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Intellectual property rights</a:t>
            </a:r>
          </a:p>
          <a:p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Monitoring and transparency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44D464-B08C-B92F-73F2-D76710481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373E0-4928-44DF-81AA-D2D8B6289CA0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72692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2E1185-AD97-99B9-DED2-7B36C8DB74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01604"/>
            <a:ext cx="10515600" cy="4794286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Definitions</a:t>
            </a:r>
          </a:p>
          <a:p>
            <a:pPr lvl="1"/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Collection</a:t>
            </a:r>
          </a:p>
          <a:p>
            <a:pPr lvl="1"/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Access </a:t>
            </a:r>
            <a:r>
              <a:rPr lang="en-GB" i="1" dirty="0">
                <a:solidFill>
                  <a:schemeClr val="accent6">
                    <a:lumMod val="50000"/>
                  </a:schemeClr>
                </a:solidFill>
              </a:rPr>
              <a:t>ex situ</a:t>
            </a:r>
            <a:endParaRPr lang="en-GB" dirty="0">
              <a:solidFill>
                <a:schemeClr val="accent6">
                  <a:lumMod val="50000"/>
                </a:schemeClr>
              </a:solidFill>
            </a:endParaRPr>
          </a:p>
          <a:p>
            <a:pPr lvl="1"/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Utilisation</a:t>
            </a:r>
          </a:p>
          <a:p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Scope of application</a:t>
            </a:r>
          </a:p>
          <a:p>
            <a:pPr lvl="1"/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Temporal scope</a:t>
            </a:r>
          </a:p>
          <a:p>
            <a:pPr lvl="1"/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Material scope</a:t>
            </a:r>
          </a:p>
          <a:p>
            <a:r>
              <a:rPr lang="en-GB" b="1" dirty="0">
                <a:solidFill>
                  <a:schemeClr val="accent6">
                    <a:lumMod val="50000"/>
                  </a:schemeClr>
                </a:solidFill>
              </a:rPr>
              <a:t>Fair and equitable sharing of benefits</a:t>
            </a:r>
          </a:p>
          <a:p>
            <a:pPr lvl="1"/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Types of benefits to be shared</a:t>
            </a:r>
          </a:p>
          <a:p>
            <a:pPr lvl="2"/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Non-monetary benefits</a:t>
            </a:r>
          </a:p>
          <a:p>
            <a:pPr lvl="2"/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Monetary benefits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44D464-B08C-B92F-73F2-D76710481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373E0-4928-44DF-81AA-D2D8B6289CA0}" type="slidenum">
              <a:rPr lang="en-GB" smtClean="0"/>
              <a:t>16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7057014-F8E3-BA82-8767-2F24C3E9A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041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Marine genetic resources, including questions on the sharing of benefits </a:t>
            </a:r>
            <a:r>
              <a:rPr lang="en-GB" b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– elements requiring further discussion</a:t>
            </a:r>
          </a:p>
        </p:txBody>
      </p:sp>
    </p:spTree>
    <p:extLst>
      <p:ext uri="{BB962C8B-B14F-4D97-AF65-F5344CB8AC3E}">
        <p14:creationId xmlns:p14="http://schemas.microsoft.com/office/powerpoint/2010/main" val="31419231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A8685-52D1-6A01-43AA-B80322758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9544"/>
            <a:ext cx="10515600" cy="839446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UN BBNJ negotiations timeline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A33ECB-1286-78E4-45EF-B273EA3B6384}"/>
              </a:ext>
            </a:extLst>
          </p:cNvPr>
          <p:cNvSpPr txBox="1"/>
          <p:nvPr/>
        </p:nvSpPr>
        <p:spPr>
          <a:xfrm>
            <a:off x="980074" y="908990"/>
            <a:ext cx="9310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1982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Ratification of the UN Convention on the Law of the Sea (UNCLOS)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92CDCA-0D71-39CA-C75A-169F5DAD7A9A}"/>
              </a:ext>
            </a:extLst>
          </p:cNvPr>
          <p:cNvSpPr txBox="1"/>
          <p:nvPr/>
        </p:nvSpPr>
        <p:spPr>
          <a:xfrm>
            <a:off x="980074" y="1462177"/>
            <a:ext cx="10699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2004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Establishment of the Ad Hoc Open-ended Informal Working Group. Met 10 times between 2006 - 2015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0C9531-4A78-F071-1878-7EA89A398026}"/>
              </a:ext>
            </a:extLst>
          </p:cNvPr>
          <p:cNvSpPr txBox="1"/>
          <p:nvPr/>
        </p:nvSpPr>
        <p:spPr>
          <a:xfrm>
            <a:off x="980074" y="2042320"/>
            <a:ext cx="105181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2015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States adopted a resolution to develop an international legally binding instrument under UNCLOS on the conservation and sustainable use of BBNJ. A Preparatory Committee (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PrepCom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was established. Met 4 times between 2016 - 2017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2B6082-A05C-19B2-E278-84D21FF0A75D}"/>
              </a:ext>
            </a:extLst>
          </p:cNvPr>
          <p:cNvSpPr txBox="1"/>
          <p:nvPr/>
        </p:nvSpPr>
        <p:spPr>
          <a:xfrm>
            <a:off x="980074" y="3094555"/>
            <a:ext cx="10518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2017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the General Assembly convened an Intergovernmental Conference (IGC), under the auspices of the UN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749092-BAFB-F9E9-5060-F1AA1D1FED4A}"/>
              </a:ext>
            </a:extLst>
          </p:cNvPr>
          <p:cNvSpPr txBox="1"/>
          <p:nvPr/>
        </p:nvSpPr>
        <p:spPr>
          <a:xfrm>
            <a:off x="980074" y="3626138"/>
            <a:ext cx="9310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September 2018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IGC 1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E47164B-EFF9-D911-EEAF-2C7DAC792C74}"/>
              </a:ext>
            </a:extLst>
          </p:cNvPr>
          <p:cNvSpPr txBox="1"/>
          <p:nvPr/>
        </p:nvSpPr>
        <p:spPr>
          <a:xfrm>
            <a:off x="980074" y="4147950"/>
            <a:ext cx="9310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March 2019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IGC 2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58D93A1-61D0-F148-3BCD-3255775EBB0A}"/>
              </a:ext>
            </a:extLst>
          </p:cNvPr>
          <p:cNvSpPr txBox="1"/>
          <p:nvPr/>
        </p:nvSpPr>
        <p:spPr>
          <a:xfrm>
            <a:off x="980074" y="4669762"/>
            <a:ext cx="9310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August 2019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IGC 3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8640F65-4025-7A95-C882-389780AD7DA2}"/>
              </a:ext>
            </a:extLst>
          </p:cNvPr>
          <p:cNvSpPr txBox="1"/>
          <p:nvPr/>
        </p:nvSpPr>
        <p:spPr>
          <a:xfrm>
            <a:off x="980074" y="5191574"/>
            <a:ext cx="9310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March 2022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IGC 4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9ACAFFB-2975-4435-1DA6-AE7508108C51}"/>
              </a:ext>
            </a:extLst>
          </p:cNvPr>
          <p:cNvSpPr txBox="1"/>
          <p:nvPr/>
        </p:nvSpPr>
        <p:spPr>
          <a:xfrm>
            <a:off x="980074" y="5713386"/>
            <a:ext cx="9310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August 2022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IGC 5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715A20B-6EB3-FA9F-047F-0C16E4DA8882}"/>
              </a:ext>
            </a:extLst>
          </p:cNvPr>
          <p:cNvCxnSpPr>
            <a:cxnSpLocks/>
          </p:cNvCxnSpPr>
          <p:nvPr/>
        </p:nvCxnSpPr>
        <p:spPr>
          <a:xfrm>
            <a:off x="838199" y="985400"/>
            <a:ext cx="0" cy="562280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363156BF-257E-2D4A-305B-064395C0DD6A}"/>
              </a:ext>
            </a:extLst>
          </p:cNvPr>
          <p:cNvSpPr/>
          <p:nvPr/>
        </p:nvSpPr>
        <p:spPr>
          <a:xfrm>
            <a:off x="1052490" y="895231"/>
            <a:ext cx="10692840" cy="526556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1CC3DE-FED2-5DA3-995A-487A6B5EE738}"/>
              </a:ext>
            </a:extLst>
          </p:cNvPr>
          <p:cNvSpPr txBox="1"/>
          <p:nvPr/>
        </p:nvSpPr>
        <p:spPr>
          <a:xfrm>
            <a:off x="980074" y="6238871"/>
            <a:ext cx="9310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?             – IGC 5bis</a:t>
            </a:r>
          </a:p>
        </p:txBody>
      </p:sp>
    </p:spTree>
    <p:extLst>
      <p:ext uri="{BB962C8B-B14F-4D97-AF65-F5344CB8AC3E}">
        <p14:creationId xmlns:p14="http://schemas.microsoft.com/office/powerpoint/2010/main" val="36496804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E6B265-8CD7-13C9-FB20-16B14A1CB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373E0-4928-44DF-81AA-D2D8B6289CA0}" type="slidenum">
              <a:rPr lang="en-GB" smtClean="0"/>
              <a:t>18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AA1463-4706-FD4F-C320-AFD3E23BDB82}"/>
              </a:ext>
            </a:extLst>
          </p:cNvPr>
          <p:cNvSpPr txBox="1"/>
          <p:nvPr/>
        </p:nvSpPr>
        <p:spPr>
          <a:xfrm flipH="1">
            <a:off x="127323" y="64948"/>
            <a:ext cx="62451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accent6">
                    <a:lumMod val="75000"/>
                  </a:schemeClr>
                </a:solidFill>
              </a:rPr>
              <a:t>Resources</a:t>
            </a:r>
          </a:p>
          <a:p>
            <a:endParaRPr lang="en-GB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04931B-9749-63E3-453F-C32CF09D3CC0}"/>
              </a:ext>
            </a:extLst>
          </p:cNvPr>
          <p:cNvSpPr txBox="1"/>
          <p:nvPr/>
        </p:nvSpPr>
        <p:spPr>
          <a:xfrm flipH="1">
            <a:off x="127323" y="1165411"/>
            <a:ext cx="1206467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+mj-lt"/>
              <a:buAutoNum type="arabicPeriod"/>
            </a:pPr>
            <a:r>
              <a:rPr lang="en-GB" sz="1800" b="0" i="0" u="none" strike="noStrike" baseline="0" dirty="0">
                <a:solidFill>
                  <a:srgbClr val="222222"/>
                </a:solidFill>
              </a:rPr>
              <a:t>Collins, J.E., Rabone, M., Vanagt, T., Amon, D., Gobin, J. and Huys, I., 2021. Strengthening a Global Network of Marine Biological Collections: Recommendations for Biodiversity Beyond National Jurisdiction. </a:t>
            </a:r>
            <a:r>
              <a:rPr lang="en-GB" sz="1800" b="0" i="1" u="none" strike="noStrike" baseline="0" dirty="0">
                <a:solidFill>
                  <a:srgbClr val="222222"/>
                </a:solidFill>
              </a:rPr>
              <a:t>ICES Journal of Marine Science</a:t>
            </a:r>
          </a:p>
          <a:p>
            <a:pPr marL="342900" indent="-342900" algn="l">
              <a:buFont typeface="+mj-lt"/>
              <a:buAutoNum type="arabicPeriod" startAt="2"/>
            </a:pPr>
            <a:r>
              <a:rPr lang="en-GB" sz="1800" b="0" i="0" u="none" strike="noStrike" baseline="0" dirty="0">
                <a:solidFill>
                  <a:srgbClr val="222222"/>
                </a:solidFill>
              </a:rPr>
              <a:t>Collins, J.E., Sirakaya, A., Vanagt, T. and Huys, I., 2020. Developing a Methodology to Balance Benefit-Sharing: Application in the Context of Biodiversity Beyond National Jurisdiction. </a:t>
            </a:r>
            <a:r>
              <a:rPr lang="en-GB" sz="1800" b="0" i="1" u="none" strike="noStrike" baseline="0" dirty="0">
                <a:solidFill>
                  <a:srgbClr val="222222"/>
                </a:solidFill>
              </a:rPr>
              <a:t>Genetic Resources</a:t>
            </a:r>
          </a:p>
          <a:p>
            <a:pPr marL="342900" indent="-342900" algn="l">
              <a:buFont typeface="+mj-lt"/>
              <a:buAutoNum type="arabicPeriod" startAt="2"/>
            </a:pPr>
            <a:r>
              <a:rPr lang="en-GB" sz="1800" b="0" i="0" u="none" strike="noStrike" baseline="0" dirty="0">
                <a:solidFill>
                  <a:srgbClr val="222222"/>
                </a:solidFill>
              </a:rPr>
              <a:t>Collins, J.E., Vanagt, T. and Huys, I., 2020. Stakeholder Perspectives on Access and Benefit-Sharing for Areas Beyond National Jurisdiction. </a:t>
            </a:r>
            <a:r>
              <a:rPr lang="en-GB" sz="1800" b="0" i="1" u="none" strike="noStrike" baseline="0" dirty="0">
                <a:solidFill>
                  <a:srgbClr val="222222"/>
                </a:solidFill>
              </a:rPr>
              <a:t>Frontiers in Marine Science</a:t>
            </a:r>
            <a:r>
              <a:rPr lang="en-GB" sz="1800" b="0" i="0" u="none" strike="noStrike" baseline="0" dirty="0">
                <a:solidFill>
                  <a:srgbClr val="222222"/>
                </a:solidFill>
              </a:rPr>
              <a:t>, 7, p.265.</a:t>
            </a:r>
          </a:p>
          <a:p>
            <a:pPr marL="342900" indent="-342900" algn="l">
              <a:buFont typeface="+mj-lt"/>
              <a:buAutoNum type="arabicPeriod" startAt="2"/>
            </a:pPr>
            <a:r>
              <a:rPr lang="en-GB" sz="1800" b="0" i="0" u="none" strike="noStrike" baseline="0" dirty="0">
                <a:solidFill>
                  <a:srgbClr val="222222"/>
                </a:solidFill>
              </a:rPr>
              <a:t>Collins, J.E., Vanagt, T., Huys, I. and Vieira, H., 2020. Marine Bioresource Development-Stakeholder's Challenges, Implementable Actions and Business Models. </a:t>
            </a:r>
            <a:r>
              <a:rPr lang="en-GB" sz="1800" b="0" i="1" u="none" strike="noStrike" baseline="0" dirty="0">
                <a:solidFill>
                  <a:srgbClr val="222222"/>
                </a:solidFill>
              </a:rPr>
              <a:t>Frontiers in Marine Science</a:t>
            </a:r>
            <a:r>
              <a:rPr lang="en-GB" sz="1800" b="0" i="0" u="none" strike="noStrike" baseline="0" dirty="0">
                <a:solidFill>
                  <a:srgbClr val="222222"/>
                </a:solidFill>
              </a:rPr>
              <a:t>, 7, p.62.</a:t>
            </a:r>
          </a:p>
          <a:p>
            <a:pPr marL="342900" indent="-342900" algn="l">
              <a:buFont typeface="+mj-lt"/>
              <a:buAutoNum type="arabicPeriod" startAt="2"/>
            </a:pPr>
            <a:r>
              <a:rPr lang="en-GB" sz="1800" b="0" i="0" u="none" strike="noStrike" baseline="0" dirty="0">
                <a:solidFill>
                  <a:srgbClr val="222222"/>
                </a:solidFill>
              </a:rPr>
              <a:t>Collins, J.E., Harden-Davies, H., Jaspars, M., Thiele, T., Vanagt, T. and Huys, I., 2019. Inclusive innovation: Enhancing global participation in and benefit sharing linked to the utilization of marine genetic resources from areas beyond national jurisdiction. </a:t>
            </a:r>
            <a:r>
              <a:rPr lang="en-GB" sz="1800" b="0" i="1" u="none" strike="noStrike" baseline="0" dirty="0">
                <a:solidFill>
                  <a:srgbClr val="222222"/>
                </a:solidFill>
              </a:rPr>
              <a:t>Marine Policy</a:t>
            </a:r>
            <a:r>
              <a:rPr lang="en-GB" sz="1800" b="0" i="0" u="none" strike="noStrike" baseline="0" dirty="0">
                <a:solidFill>
                  <a:srgbClr val="222222"/>
                </a:solidFill>
              </a:rPr>
              <a:t>, 109, p.103696.</a:t>
            </a:r>
          </a:p>
          <a:p>
            <a:pPr marL="342900" indent="-342900" algn="l">
              <a:buFont typeface="+mj-lt"/>
              <a:buAutoNum type="arabicPeriod" startAt="2"/>
            </a:pPr>
            <a:r>
              <a:rPr lang="nl-NL" sz="1800" b="0" i="0" u="none" strike="noStrike" baseline="0" dirty="0">
                <a:solidFill>
                  <a:srgbClr val="222222"/>
                </a:solidFill>
              </a:rPr>
              <a:t>Rabone, M., Horton, T., Harden-Davies, H., Zajderman, S., Appeltans, W., Droege, G., </a:t>
            </a:r>
            <a:r>
              <a:rPr lang="en-GB" sz="1800" b="0" i="0" u="none" strike="noStrike" baseline="0" dirty="0">
                <a:solidFill>
                  <a:srgbClr val="222222"/>
                </a:solidFill>
              </a:rPr>
              <a:t>Brandt, A., Pardo Lopez, L., Dahlgren, T.G., Glover, A. and Collins, J.E, 2019. Access to Marine Genetic Resources (MGR): raising awareness of best-practice through a new agreement for Biodiversity Beyond National Jurisdiction (BBNJ). </a:t>
            </a:r>
            <a:r>
              <a:rPr lang="en-GB" sz="1800" b="0" i="1" u="none" strike="noStrike" baseline="0" dirty="0">
                <a:solidFill>
                  <a:srgbClr val="222222"/>
                </a:solidFill>
              </a:rPr>
              <a:t>Frontiers in Marine Science</a:t>
            </a:r>
            <a:r>
              <a:rPr lang="en-GB" sz="1800" b="0" i="0" u="none" strike="noStrike" baseline="0" dirty="0">
                <a:solidFill>
                  <a:srgbClr val="222222"/>
                </a:solidFill>
              </a:rPr>
              <a:t>, 6, p.520.</a:t>
            </a:r>
          </a:p>
          <a:p>
            <a:pPr marL="342900" indent="-342900" algn="l">
              <a:buFont typeface="+mj-lt"/>
              <a:buAutoNum type="arabicPeriod" startAt="2"/>
            </a:pPr>
            <a:r>
              <a:rPr lang="en-GB" sz="1800" b="0" i="0" u="none" strike="noStrike" baseline="0" dirty="0">
                <a:solidFill>
                  <a:srgbClr val="222222"/>
                </a:solidFill>
              </a:rPr>
              <a:t>Collins, J.E., </a:t>
            </a:r>
            <a:r>
              <a:rPr lang="en-GB" sz="1800" b="0" i="0" u="none" strike="noStrike" baseline="0" dirty="0" err="1">
                <a:solidFill>
                  <a:srgbClr val="222222"/>
                </a:solidFill>
              </a:rPr>
              <a:t>Broggiato</a:t>
            </a:r>
            <a:r>
              <a:rPr lang="en-GB" sz="1800" b="0" i="0" u="none" strike="noStrike" baseline="0" dirty="0">
                <a:solidFill>
                  <a:srgbClr val="222222"/>
                </a:solidFill>
              </a:rPr>
              <a:t>, A. and Vanagt, T., 2018. Blue Biotechnology. Building Industries at Sea: 'Blue Growth' and the New Maritime Economy. </a:t>
            </a:r>
            <a:r>
              <a:rPr lang="en-GB" sz="1800" b="0" i="1" u="none" strike="noStrike" baseline="0" dirty="0">
                <a:solidFill>
                  <a:srgbClr val="222222"/>
                </a:solidFill>
              </a:rPr>
              <a:t>River Publishers</a:t>
            </a:r>
            <a:endParaRPr lang="en-GB" dirty="0"/>
          </a:p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20952F-6C84-BBE8-0A0B-FBE49136731F}"/>
              </a:ext>
            </a:extLst>
          </p:cNvPr>
          <p:cNvSpPr txBox="1"/>
          <p:nvPr/>
        </p:nvSpPr>
        <p:spPr>
          <a:xfrm flipH="1">
            <a:off x="168580" y="768628"/>
            <a:ext cx="62451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Publications</a:t>
            </a:r>
            <a:endParaRPr lang="en-GB" sz="2000" dirty="0"/>
          </a:p>
          <a:p>
            <a:endParaRPr lang="en-GB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DD18A0-3832-801D-4C84-AD8F413FEF19}"/>
              </a:ext>
            </a:extLst>
          </p:cNvPr>
          <p:cNvSpPr txBox="1"/>
          <p:nvPr/>
        </p:nvSpPr>
        <p:spPr>
          <a:xfrm flipH="1">
            <a:off x="127323" y="5642882"/>
            <a:ext cx="62451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Websites</a:t>
            </a:r>
            <a:endParaRPr lang="en-GB" sz="2000" dirty="0"/>
          </a:p>
          <a:p>
            <a:endParaRPr lang="en-GB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23F08A-1827-95CD-4BE5-EB644A3F6121}"/>
              </a:ext>
            </a:extLst>
          </p:cNvPr>
          <p:cNvSpPr txBox="1"/>
          <p:nvPr/>
        </p:nvSpPr>
        <p:spPr>
          <a:xfrm flipH="1">
            <a:off x="63661" y="6033184"/>
            <a:ext cx="12064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+mj-lt"/>
              <a:buAutoNum type="arabicPeriod"/>
            </a:pPr>
            <a:r>
              <a:rPr lang="en-GB" sz="1800" b="0" i="0" u="none" strike="noStrike" baseline="0" dirty="0">
                <a:solidFill>
                  <a:schemeClr val="accent6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https://www.un.org/bbnj/</a:t>
            </a:r>
            <a:endParaRPr lang="en-GB" sz="1800" b="0" i="0" u="none" strike="noStrike" baseline="0" dirty="0">
              <a:solidFill>
                <a:schemeClr val="accent6">
                  <a:lumMod val="75000"/>
                </a:schemeClr>
              </a:solidFill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https://enb.iisd.org/marine-biodiversity-beyond-national-jurisdiction-bbnj-igc5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209948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E22DF6B5-D954-49A5-A9C8-32921306409D}"/>
              </a:ext>
            </a:extLst>
          </p:cNvPr>
          <p:cNvSpPr txBox="1">
            <a:spLocks/>
          </p:cNvSpPr>
          <p:nvPr/>
        </p:nvSpPr>
        <p:spPr>
          <a:xfrm>
            <a:off x="665914" y="2902993"/>
            <a:ext cx="10361247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914378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100" kern="800" spc="-4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Thank you for listening!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598880B-6588-9B48-B5D8-5607096CF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10" y="-969650"/>
            <a:ext cx="11843204" cy="7326000"/>
          </a:xfrm>
          <a:prstGeom prst="rect">
            <a:avLst/>
          </a:prstGeom>
        </p:spPr>
      </p:pic>
      <p:sp>
        <p:nvSpPr>
          <p:cNvPr id="20" name="Retângulo 14">
            <a:extLst>
              <a:ext uri="{FF2B5EF4-FFF2-40B4-BE49-F238E27FC236}">
                <a16:creationId xmlns:a16="http://schemas.microsoft.com/office/drawing/2014/main" id="{904BB683-65A9-F647-B26C-D180E3B1910C}"/>
              </a:ext>
            </a:extLst>
          </p:cNvPr>
          <p:cNvSpPr/>
          <p:nvPr/>
        </p:nvSpPr>
        <p:spPr>
          <a:xfrm>
            <a:off x="174710" y="159634"/>
            <a:ext cx="11842580" cy="6304765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C63AC6-0778-4E45-9600-593CF317C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373E0-4928-44DF-81AA-D2D8B6289CA0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83906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5D0E4-2470-E19C-3AAC-F485CFA72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B7CCD9-41B7-04F7-2474-8B48749D3D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Marine Genetic Resources (MGR) </a:t>
            </a:r>
          </a:p>
          <a:p>
            <a:pPr lvl="1"/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Opportunities</a:t>
            </a:r>
          </a:p>
          <a:p>
            <a:pPr lvl="1"/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Marine biodiscovery pipeline</a:t>
            </a:r>
          </a:p>
          <a:p>
            <a:pPr lvl="1"/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Challenges</a:t>
            </a:r>
          </a:p>
          <a:p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UN Biodiversity Beyond National Jurisdiction (BBNJ) negotiations</a:t>
            </a:r>
          </a:p>
          <a:p>
            <a:pPr lvl="1"/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Timeline</a:t>
            </a:r>
          </a:p>
          <a:p>
            <a:pPr lvl="1"/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Elements</a:t>
            </a:r>
          </a:p>
          <a:p>
            <a:pPr lvl="1"/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MGR part </a:t>
            </a:r>
          </a:p>
          <a:p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Resources</a:t>
            </a:r>
          </a:p>
          <a:p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14816355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able, food, water, sitting&#10;&#10;Description automatically generated">
            <a:extLst>
              <a:ext uri="{FF2B5EF4-FFF2-40B4-BE49-F238E27FC236}">
                <a16:creationId xmlns:a16="http://schemas.microsoft.com/office/drawing/2014/main" id="{ECF925E2-ED98-084B-9B5A-9AEB558BE6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112"/>
          <a:stretch/>
        </p:blipFill>
        <p:spPr>
          <a:xfrm>
            <a:off x="20" y="10"/>
            <a:ext cx="4063977" cy="3428990"/>
          </a:xfrm>
          <a:prstGeom prst="rect">
            <a:avLst/>
          </a:prstGeom>
        </p:spPr>
      </p:pic>
      <p:pic>
        <p:nvPicPr>
          <p:cNvPr id="11" name="Picture 10" descr="Underwater view of a coral&#10;&#10;Description automatically generated">
            <a:extLst>
              <a:ext uri="{FF2B5EF4-FFF2-40B4-BE49-F238E27FC236}">
                <a16:creationId xmlns:a16="http://schemas.microsoft.com/office/drawing/2014/main" id="{522441B5-249E-AB48-8D0A-CDC7A6B8FA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330" r="15684"/>
          <a:stretch/>
        </p:blipFill>
        <p:spPr>
          <a:xfrm>
            <a:off x="4044529" y="10"/>
            <a:ext cx="4083465" cy="3428990"/>
          </a:xfrm>
          <a:prstGeom prst="rect">
            <a:avLst/>
          </a:prstGeom>
        </p:spPr>
      </p:pic>
      <p:pic>
        <p:nvPicPr>
          <p:cNvPr id="8" name="Picture 7" descr="A jellyfish in water&#10;&#10;Description automatically generated">
            <a:extLst>
              <a:ext uri="{FF2B5EF4-FFF2-40B4-BE49-F238E27FC236}">
                <a16:creationId xmlns:a16="http://schemas.microsoft.com/office/drawing/2014/main" id="{3715FC2D-2F4F-3142-ACFD-0DF447FF817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475" b="34205"/>
          <a:stretch/>
        </p:blipFill>
        <p:spPr>
          <a:xfrm>
            <a:off x="8127994" y="10"/>
            <a:ext cx="4064005" cy="3428990"/>
          </a:xfrm>
          <a:prstGeom prst="rect">
            <a:avLst/>
          </a:prstGeom>
        </p:spPr>
      </p:pic>
      <p:pic>
        <p:nvPicPr>
          <p:cNvPr id="10" name="Picture 9" descr="A close up of food&#10;&#10;Description automatically generated">
            <a:extLst>
              <a:ext uri="{FF2B5EF4-FFF2-40B4-BE49-F238E27FC236}">
                <a16:creationId xmlns:a16="http://schemas.microsoft.com/office/drawing/2014/main" id="{0E5D0E09-81B2-334C-8472-F75C8F30E1E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175" r="23522"/>
          <a:stretch/>
        </p:blipFill>
        <p:spPr>
          <a:xfrm>
            <a:off x="20" y="3429000"/>
            <a:ext cx="4059916" cy="3429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BA4B5A-027F-7F4F-A9EF-20B220E44E1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412" r="25822"/>
          <a:stretch/>
        </p:blipFill>
        <p:spPr>
          <a:xfrm>
            <a:off x="4052316" y="3429000"/>
            <a:ext cx="4087368" cy="3429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D5934D-3880-9C4F-8420-84ED87D26D8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9952" r="15817" b="1"/>
          <a:stretch/>
        </p:blipFill>
        <p:spPr>
          <a:xfrm>
            <a:off x="8132064" y="3429000"/>
            <a:ext cx="4059936" cy="3429000"/>
          </a:xfrm>
          <a:prstGeom prst="rect">
            <a:avLst/>
          </a:prstGeom>
        </p:spPr>
      </p:pic>
      <p:pic>
        <p:nvPicPr>
          <p:cNvPr id="12" name="Graphic 11" descr="DNA">
            <a:extLst>
              <a:ext uri="{FF2B5EF4-FFF2-40B4-BE49-F238E27FC236}">
                <a16:creationId xmlns:a16="http://schemas.microsoft.com/office/drawing/2014/main" id="{BF699835-76BF-DE47-9E56-B19EFCFC9A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872808">
            <a:off x="3329107" y="-252279"/>
            <a:ext cx="5567902" cy="741361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54CDA1-2269-EC48-8F52-EE16F0561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373E0-4928-44DF-81AA-D2D8B6289CA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8686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4B67C8D-F809-DD43-B2F5-E937D4308E6B}"/>
              </a:ext>
            </a:extLst>
          </p:cNvPr>
          <p:cNvSpPr txBox="1"/>
          <p:nvPr/>
        </p:nvSpPr>
        <p:spPr>
          <a:xfrm>
            <a:off x="12429" y="6588278"/>
            <a:ext cx="67387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Collins, J. et al., 2018. Blue Biotechnology, </a:t>
            </a:r>
            <a:r>
              <a:rPr lang="en-GB" sz="1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River Publishers Series in Renewable Energy. Figure adapted from </a:t>
            </a:r>
            <a:r>
              <a:rPr lang="en-GB" sz="10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Jaspars</a:t>
            </a:r>
            <a:r>
              <a:rPr lang="en-GB" sz="1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M.</a:t>
            </a:r>
            <a:endParaRPr lang="en-US" sz="10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" name="Title 2">
            <a:extLst>
              <a:ext uri="{FF2B5EF4-FFF2-40B4-BE49-F238E27FC236}">
                <a16:creationId xmlns:a16="http://schemas.microsoft.com/office/drawing/2014/main" id="{3AE1DA5D-C1CB-49D4-A5F3-4957F422DD1A}"/>
              </a:ext>
            </a:extLst>
          </p:cNvPr>
          <p:cNvSpPr txBox="1">
            <a:spLocks/>
          </p:cNvSpPr>
          <p:nvPr/>
        </p:nvSpPr>
        <p:spPr>
          <a:xfrm>
            <a:off x="271310" y="33194"/>
            <a:ext cx="10361247" cy="61750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914378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100" kern="800" spc="-4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Opportunity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57CD24E-525F-4331-93CB-4D5D03CCDD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64" t="15817" r="3931" b="70522"/>
          <a:stretch/>
        </p:blipFill>
        <p:spPr>
          <a:xfrm>
            <a:off x="2768161" y="640369"/>
            <a:ext cx="2109972" cy="13009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0734030-0588-4EE5-B94C-6B1C337EF4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64" t="13500" r="57197" b="73347"/>
          <a:stretch/>
        </p:blipFill>
        <p:spPr>
          <a:xfrm>
            <a:off x="2768158" y="2636819"/>
            <a:ext cx="2164949" cy="142719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66E3176-C41B-4A9A-B492-10C1DE5FD0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6" t="42604" r="57805" b="44243"/>
          <a:stretch/>
        </p:blipFill>
        <p:spPr>
          <a:xfrm>
            <a:off x="2768158" y="4731637"/>
            <a:ext cx="2109975" cy="1390950"/>
          </a:xfrm>
          <a:prstGeom prst="rect">
            <a:avLst/>
          </a:prstGeom>
        </p:spPr>
      </p:pic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E46BF0AB-D636-4DA0-BC93-5DACA01279F5}"/>
              </a:ext>
            </a:extLst>
          </p:cNvPr>
          <p:cNvSpPr txBox="1">
            <a:spLocks/>
          </p:cNvSpPr>
          <p:nvPr/>
        </p:nvSpPr>
        <p:spPr>
          <a:xfrm>
            <a:off x="2656116" y="1941335"/>
            <a:ext cx="3369365" cy="6321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Conus magus/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cone snail</a:t>
            </a:r>
            <a:endParaRPr lang="en-US" sz="1800" i="1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24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1A5A0D4F-3F12-48F0-9B06-7BC54A6BAF4F}"/>
              </a:ext>
            </a:extLst>
          </p:cNvPr>
          <p:cNvSpPr txBox="1">
            <a:spLocks/>
          </p:cNvSpPr>
          <p:nvPr/>
        </p:nvSpPr>
        <p:spPr>
          <a:xfrm>
            <a:off x="2661644" y="4027084"/>
            <a:ext cx="4280805" cy="6321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Ecteinascidia turbidinata/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sea squirt</a:t>
            </a:r>
            <a:endParaRPr lang="en-US" sz="1800" i="1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en-GB" sz="24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B87E9B5C-497F-4F32-B65B-6100ABB253D0}"/>
              </a:ext>
            </a:extLst>
          </p:cNvPr>
          <p:cNvSpPr txBox="1">
            <a:spLocks/>
          </p:cNvSpPr>
          <p:nvPr/>
        </p:nvSpPr>
        <p:spPr>
          <a:xfrm>
            <a:off x="2768158" y="6164322"/>
            <a:ext cx="3257322" cy="6321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i="1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Halichondria</a:t>
            </a: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1800" i="1" dirty="0" err="1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okadai</a:t>
            </a:r>
            <a:r>
              <a:rPr lang="en-US" sz="1800" i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/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sponge</a:t>
            </a:r>
            <a:endParaRPr lang="en-US" sz="1800" i="1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endParaRPr lang="en-GB" sz="24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930C73D-C8ED-45E5-8F99-376063153F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22" t="13569" r="28319" b="72769"/>
          <a:stretch/>
        </p:blipFill>
        <p:spPr>
          <a:xfrm>
            <a:off x="6575242" y="631009"/>
            <a:ext cx="2119579" cy="129367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EB40CC2-391B-4B7B-BC33-53AE6C3486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2" t="40761" r="77793" b="42616"/>
          <a:stretch/>
        </p:blipFill>
        <p:spPr>
          <a:xfrm>
            <a:off x="6622804" y="4719182"/>
            <a:ext cx="2164950" cy="138737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D42EC34-B33E-4F2D-B1BB-323BB4F628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4" t="10590" r="77151" b="70938"/>
          <a:stretch/>
        </p:blipFill>
        <p:spPr>
          <a:xfrm>
            <a:off x="6622806" y="2570020"/>
            <a:ext cx="2164948" cy="1454169"/>
          </a:xfrm>
          <a:prstGeom prst="rect">
            <a:avLst/>
          </a:prstGeom>
        </p:spPr>
      </p:pic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5B062000-3F13-45D2-81BE-A6FA65C28ED5}"/>
              </a:ext>
            </a:extLst>
          </p:cNvPr>
          <p:cNvSpPr txBox="1">
            <a:spLocks/>
          </p:cNvSpPr>
          <p:nvPr/>
        </p:nvSpPr>
        <p:spPr>
          <a:xfrm>
            <a:off x="6504730" y="1914034"/>
            <a:ext cx="3671344" cy="6321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Prialt for chronic pain (analgesic)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24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46FFD5B3-E566-4549-953A-12B04BB30DE3}"/>
              </a:ext>
            </a:extLst>
          </p:cNvPr>
          <p:cNvSpPr txBox="1">
            <a:spLocks/>
          </p:cNvSpPr>
          <p:nvPr/>
        </p:nvSpPr>
        <p:spPr>
          <a:xfrm>
            <a:off x="6575242" y="4023591"/>
            <a:ext cx="3844761" cy="6321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Yondelis for soft tissue carcinoma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24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E35EEE89-6AB1-4FCA-8A2D-52FDCFDA720B}"/>
              </a:ext>
            </a:extLst>
          </p:cNvPr>
          <p:cNvSpPr txBox="1">
            <a:spLocks/>
          </p:cNvSpPr>
          <p:nvPr/>
        </p:nvSpPr>
        <p:spPr>
          <a:xfrm>
            <a:off x="6526192" y="6164322"/>
            <a:ext cx="3257322" cy="6321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Halaven for breast cancer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24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FA9ADAF2-AC2E-364E-BB48-D6F75D665D82}"/>
              </a:ext>
            </a:extLst>
          </p:cNvPr>
          <p:cNvSpPr/>
          <p:nvPr/>
        </p:nvSpPr>
        <p:spPr>
          <a:xfrm>
            <a:off x="5159756" y="976570"/>
            <a:ext cx="1329418" cy="731920"/>
          </a:xfrm>
          <a:prstGeom prst="rightArrow">
            <a:avLst>
              <a:gd name="adj1" fmla="val 50000"/>
              <a:gd name="adj2" fmla="val 49486"/>
            </a:avLst>
          </a:prstGeom>
          <a:gradFill flip="none" rotWithShape="1">
            <a:gsLst>
              <a:gs pos="52000">
                <a:schemeClr val="accent1"/>
              </a:gs>
              <a:gs pos="0">
                <a:schemeClr val="tx2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7AE041A8-F85C-DC47-AE87-8896AD2DB68D}"/>
              </a:ext>
            </a:extLst>
          </p:cNvPr>
          <p:cNvSpPr/>
          <p:nvPr/>
        </p:nvSpPr>
        <p:spPr>
          <a:xfrm>
            <a:off x="5159756" y="2988569"/>
            <a:ext cx="1329418" cy="731920"/>
          </a:xfrm>
          <a:prstGeom prst="rightArrow">
            <a:avLst>
              <a:gd name="adj1" fmla="val 50000"/>
              <a:gd name="adj2" fmla="val 49486"/>
            </a:avLst>
          </a:prstGeom>
          <a:gradFill flip="none" rotWithShape="1">
            <a:gsLst>
              <a:gs pos="52000">
                <a:schemeClr val="accent1"/>
              </a:gs>
              <a:gs pos="0">
                <a:schemeClr val="tx2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E89EC56E-2FD2-2441-AC25-A55364D9FCE8}"/>
              </a:ext>
            </a:extLst>
          </p:cNvPr>
          <p:cNvSpPr/>
          <p:nvPr/>
        </p:nvSpPr>
        <p:spPr>
          <a:xfrm>
            <a:off x="5144464" y="5121765"/>
            <a:ext cx="1329418" cy="731920"/>
          </a:xfrm>
          <a:prstGeom prst="rightArrow">
            <a:avLst>
              <a:gd name="adj1" fmla="val 50000"/>
              <a:gd name="adj2" fmla="val 49486"/>
            </a:avLst>
          </a:prstGeom>
          <a:gradFill flip="none" rotWithShape="1">
            <a:gsLst>
              <a:gs pos="52000">
                <a:schemeClr val="accent1"/>
              </a:gs>
              <a:gs pos="0">
                <a:schemeClr val="tx2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71AD03-A8B8-934C-8B22-B2A1ADCC5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373E0-4928-44DF-81AA-D2D8B6289CA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18770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EBFB03CD-E009-554C-8CED-B602DB556728}"/>
              </a:ext>
            </a:extLst>
          </p:cNvPr>
          <p:cNvSpPr/>
          <p:nvPr/>
        </p:nvSpPr>
        <p:spPr>
          <a:xfrm>
            <a:off x="472954" y="104931"/>
            <a:ext cx="58669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The Marine Biodiscovery Pipeline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2C743CF8-4FC2-5B49-A364-C1146B9B45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21" y="3929711"/>
            <a:ext cx="856094" cy="85609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B560A20-883B-5140-875F-C15649373C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770" y="3870660"/>
            <a:ext cx="804575" cy="80457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03AA2C9-38BD-DA47-B624-EEAA4A4CA6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170" y="3826880"/>
            <a:ext cx="892136" cy="89213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CEB28DA-C611-CE4E-B5FA-F46536792D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457" y="3771610"/>
            <a:ext cx="892136" cy="89213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F1C6BB42-5DAC-9D43-9271-055EC018A53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125" y="3858241"/>
            <a:ext cx="797785" cy="797785"/>
          </a:xfrm>
          <a:prstGeom prst="rect">
            <a:avLst/>
          </a:prstGeom>
        </p:spPr>
      </p:pic>
      <p:sp>
        <p:nvSpPr>
          <p:cNvPr id="43" name="Arrow: Right 12">
            <a:extLst>
              <a:ext uri="{FF2B5EF4-FFF2-40B4-BE49-F238E27FC236}">
                <a16:creationId xmlns:a16="http://schemas.microsoft.com/office/drawing/2014/main" id="{B1468383-8627-BC47-A73D-EEE7ECC39424}"/>
              </a:ext>
            </a:extLst>
          </p:cNvPr>
          <p:cNvSpPr/>
          <p:nvPr/>
        </p:nvSpPr>
        <p:spPr>
          <a:xfrm>
            <a:off x="2222372" y="4157703"/>
            <a:ext cx="856094" cy="400110"/>
          </a:xfrm>
          <a:prstGeom prst="rightArrow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Arrow: Right 13">
            <a:extLst>
              <a:ext uri="{FF2B5EF4-FFF2-40B4-BE49-F238E27FC236}">
                <a16:creationId xmlns:a16="http://schemas.microsoft.com/office/drawing/2014/main" id="{AFA9ABC6-275A-6C46-979A-238C90BB5B46}"/>
              </a:ext>
            </a:extLst>
          </p:cNvPr>
          <p:cNvSpPr/>
          <p:nvPr/>
        </p:nvSpPr>
        <p:spPr>
          <a:xfrm>
            <a:off x="4634123" y="4157703"/>
            <a:ext cx="856094" cy="400110"/>
          </a:xfrm>
          <a:prstGeom prst="rightArrow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Arrow: Right 14">
            <a:extLst>
              <a:ext uri="{FF2B5EF4-FFF2-40B4-BE49-F238E27FC236}">
                <a16:creationId xmlns:a16="http://schemas.microsoft.com/office/drawing/2014/main" id="{50FA6277-D319-254E-BD88-DDF260BFD8B3}"/>
              </a:ext>
            </a:extLst>
          </p:cNvPr>
          <p:cNvSpPr/>
          <p:nvPr/>
        </p:nvSpPr>
        <p:spPr>
          <a:xfrm>
            <a:off x="6916562" y="4160678"/>
            <a:ext cx="856094" cy="400110"/>
          </a:xfrm>
          <a:prstGeom prst="rightArrow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Arrow: Right 15">
            <a:extLst>
              <a:ext uri="{FF2B5EF4-FFF2-40B4-BE49-F238E27FC236}">
                <a16:creationId xmlns:a16="http://schemas.microsoft.com/office/drawing/2014/main" id="{81AA1D28-E80B-B445-AE2A-8A791F639B20}"/>
              </a:ext>
            </a:extLst>
          </p:cNvPr>
          <p:cNvSpPr/>
          <p:nvPr/>
        </p:nvSpPr>
        <p:spPr>
          <a:xfrm>
            <a:off x="9120149" y="4157703"/>
            <a:ext cx="856094" cy="400110"/>
          </a:xfrm>
          <a:prstGeom prst="rightArrow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9330F0BE-2B09-1D40-81B1-7711F6EFE4F8}"/>
              </a:ext>
            </a:extLst>
          </p:cNvPr>
          <p:cNvSpPr/>
          <p:nvPr/>
        </p:nvSpPr>
        <p:spPr>
          <a:xfrm>
            <a:off x="69399" y="3209659"/>
            <a:ext cx="12017667" cy="2266122"/>
          </a:xfrm>
          <a:prstGeom prst="ellipse">
            <a:avLst/>
          </a:prstGeom>
          <a:solidFill>
            <a:schemeClr val="bg1">
              <a:lumMod val="50000"/>
              <a:alpha val="30196"/>
            </a:schemeClr>
          </a:solidFill>
          <a:ln w="1905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noFill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D05DD64E-0DDA-8F40-8F30-BCE0AD6E078F}"/>
              </a:ext>
            </a:extLst>
          </p:cNvPr>
          <p:cNvSpPr/>
          <p:nvPr/>
        </p:nvSpPr>
        <p:spPr>
          <a:xfrm>
            <a:off x="561216" y="3492583"/>
            <a:ext cx="6468417" cy="1746872"/>
          </a:xfrm>
          <a:prstGeom prst="ellipse">
            <a:avLst/>
          </a:prstGeom>
          <a:solidFill>
            <a:schemeClr val="bg1">
              <a:lumMod val="50000"/>
              <a:alpha val="30196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B0D0BE4-29A6-2449-9535-13083C2FD66C}"/>
              </a:ext>
            </a:extLst>
          </p:cNvPr>
          <p:cNvSpPr txBox="1"/>
          <p:nvPr/>
        </p:nvSpPr>
        <p:spPr>
          <a:xfrm>
            <a:off x="2546304" y="2807941"/>
            <a:ext cx="24167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SCIENCE &amp; BUSINESS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78DBBCEF-4F5E-C545-8A3C-9DBBF8008BD4}"/>
              </a:ext>
            </a:extLst>
          </p:cNvPr>
          <p:cNvSpPr/>
          <p:nvPr/>
        </p:nvSpPr>
        <p:spPr>
          <a:xfrm>
            <a:off x="5284105" y="3492583"/>
            <a:ext cx="6468417" cy="1746872"/>
          </a:xfrm>
          <a:prstGeom prst="ellipse">
            <a:avLst/>
          </a:prstGeom>
          <a:solidFill>
            <a:schemeClr val="bg1">
              <a:lumMod val="50000"/>
              <a:alpha val="30196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noFill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8F6E3AC-C32F-9148-A2D7-7D60E97C479F}"/>
              </a:ext>
            </a:extLst>
          </p:cNvPr>
          <p:cNvSpPr txBox="1"/>
          <p:nvPr/>
        </p:nvSpPr>
        <p:spPr>
          <a:xfrm>
            <a:off x="7577213" y="2807941"/>
            <a:ext cx="1736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BUSINESS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6D07341-344B-CE4A-8F11-0FA66EADC7FB}"/>
              </a:ext>
            </a:extLst>
          </p:cNvPr>
          <p:cNvSpPr txBox="1"/>
          <p:nvPr/>
        </p:nvSpPr>
        <p:spPr>
          <a:xfrm>
            <a:off x="5180108" y="2799677"/>
            <a:ext cx="17364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LAW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4E22A5-4365-FC48-9417-FC1EBBA7E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373E0-4928-44DF-81AA-D2D8B6289CA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3145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/>
      <p:bldP spid="50" grpId="0" animBg="1"/>
      <p:bldP spid="51" grpId="0"/>
      <p:bldP spid="5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612B9E7-0C6E-02B4-E49D-BDE7FD7F259C}"/>
              </a:ext>
            </a:extLst>
          </p:cNvPr>
          <p:cNvGrpSpPr/>
          <p:nvPr/>
        </p:nvGrpSpPr>
        <p:grpSpPr>
          <a:xfrm>
            <a:off x="1240833" y="152054"/>
            <a:ext cx="10361247" cy="6448989"/>
            <a:chOff x="255380" y="1488480"/>
            <a:chExt cx="5844967" cy="327762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B66C48F-16BB-5A6F-6699-32F4181929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172" t="2279" r="1261" b="3837"/>
            <a:stretch/>
          </p:blipFill>
          <p:spPr>
            <a:xfrm>
              <a:off x="261522" y="1488480"/>
              <a:ext cx="5549265" cy="321432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4FAB256-9336-BBF9-1713-257B789EB4E0}"/>
                </a:ext>
              </a:extLst>
            </p:cNvPr>
            <p:cNvSpPr/>
            <p:nvPr/>
          </p:nvSpPr>
          <p:spPr>
            <a:xfrm>
              <a:off x="255380" y="4207637"/>
              <a:ext cx="5844967" cy="5584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F371DE8-5CDF-DDB8-767C-B686014B20AF}"/>
                </a:ext>
              </a:extLst>
            </p:cNvPr>
            <p:cNvSpPr/>
            <p:nvPr/>
          </p:nvSpPr>
          <p:spPr>
            <a:xfrm>
              <a:off x="4919614" y="3937956"/>
              <a:ext cx="891173" cy="5584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9DFE2F3-E165-8808-B054-06E25050CA8E}"/>
              </a:ext>
            </a:extLst>
          </p:cNvPr>
          <p:cNvGrpSpPr/>
          <p:nvPr/>
        </p:nvGrpSpPr>
        <p:grpSpPr>
          <a:xfrm>
            <a:off x="8950327" y="5204662"/>
            <a:ext cx="3319646" cy="669158"/>
            <a:chOff x="4864617" y="17977"/>
            <a:chExt cx="2048780" cy="75529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1254298-1E53-A8BA-F0C6-B89605238251}"/>
                </a:ext>
              </a:extLst>
            </p:cNvPr>
            <p:cNvSpPr/>
            <p:nvPr/>
          </p:nvSpPr>
          <p:spPr>
            <a:xfrm>
              <a:off x="4864617" y="17977"/>
              <a:ext cx="1869545" cy="75529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8753902-6B1E-3003-8D16-A5750F76B0D7}"/>
                </a:ext>
              </a:extLst>
            </p:cNvPr>
            <p:cNvSpPr txBox="1"/>
            <p:nvPr/>
          </p:nvSpPr>
          <p:spPr>
            <a:xfrm>
              <a:off x="5139097" y="68825"/>
              <a:ext cx="1774300" cy="482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Areas Beyond National Jurisdiction (ABNJ)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18C19E1-3926-3026-3044-95F1A8E419DA}"/>
                </a:ext>
              </a:extLst>
            </p:cNvPr>
            <p:cNvSpPr/>
            <p:nvPr/>
          </p:nvSpPr>
          <p:spPr>
            <a:xfrm>
              <a:off x="4959861" y="203973"/>
              <a:ext cx="149472" cy="344228"/>
            </a:xfrm>
            <a:prstGeom prst="rect">
              <a:avLst/>
            </a:prstGeom>
            <a:solidFill>
              <a:srgbClr val="7DAEDF"/>
            </a:solidFill>
            <a:ln>
              <a:solidFill>
                <a:srgbClr val="7DAE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F516DF1-FCFC-E962-A964-65D565D8C9F7}"/>
              </a:ext>
            </a:extLst>
          </p:cNvPr>
          <p:cNvSpPr txBox="1"/>
          <p:nvPr/>
        </p:nvSpPr>
        <p:spPr>
          <a:xfrm>
            <a:off x="10032753" y="6560945"/>
            <a:ext cx="25787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Vlaams Instituut voor de Zee, 2014.</a:t>
            </a:r>
          </a:p>
        </p:txBody>
      </p:sp>
    </p:spTree>
    <p:extLst>
      <p:ext uri="{BB962C8B-B14F-4D97-AF65-F5344CB8AC3E}">
        <p14:creationId xmlns:p14="http://schemas.microsoft.com/office/powerpoint/2010/main" val="34474325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7BCE5F-F0D2-524C-AA10-131D86856F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9086" y="0"/>
            <a:ext cx="6393827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E8DDDE6-AA02-6A44-9997-25E68526D87B}"/>
              </a:ext>
            </a:extLst>
          </p:cNvPr>
          <p:cNvSpPr/>
          <p:nvPr/>
        </p:nvSpPr>
        <p:spPr>
          <a:xfrm>
            <a:off x="2993852" y="146448"/>
            <a:ext cx="3798877" cy="3282552"/>
          </a:xfrm>
          <a:prstGeom prst="ellipse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D4EF3BF-B934-5849-A02B-C2C7FBAFAA97}"/>
              </a:ext>
            </a:extLst>
          </p:cNvPr>
          <p:cNvSpPr/>
          <p:nvPr/>
        </p:nvSpPr>
        <p:spPr>
          <a:xfrm>
            <a:off x="5951349" y="0"/>
            <a:ext cx="2392551" cy="1752601"/>
          </a:xfrm>
          <a:prstGeom prst="ellipse">
            <a:avLst/>
          </a:prstGeom>
          <a:solidFill>
            <a:srgbClr val="00B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F55F287-4629-9D4E-9AD1-24EC4A4EF14C}"/>
              </a:ext>
            </a:extLst>
          </p:cNvPr>
          <p:cNvSpPr/>
          <p:nvPr/>
        </p:nvSpPr>
        <p:spPr>
          <a:xfrm>
            <a:off x="3517105" y="3957637"/>
            <a:ext cx="2012158" cy="1928813"/>
          </a:xfrm>
          <a:prstGeom prst="ellipse">
            <a:avLst/>
          </a:prstGeom>
          <a:solidFill>
            <a:srgbClr val="FF954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711BA06-AEEA-5140-841D-CFDB3B9F147C}"/>
              </a:ext>
            </a:extLst>
          </p:cNvPr>
          <p:cNvSpPr/>
          <p:nvPr/>
        </p:nvSpPr>
        <p:spPr>
          <a:xfrm>
            <a:off x="6697964" y="4352925"/>
            <a:ext cx="1547814" cy="1533525"/>
          </a:xfrm>
          <a:prstGeom prst="ellipse">
            <a:avLst/>
          </a:prstGeom>
          <a:solidFill>
            <a:srgbClr val="FF52B5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9FD5430-08D0-C04F-956E-BCC0501401AC}"/>
              </a:ext>
            </a:extLst>
          </p:cNvPr>
          <p:cNvSpPr/>
          <p:nvPr/>
        </p:nvSpPr>
        <p:spPr>
          <a:xfrm>
            <a:off x="6697964" y="1797844"/>
            <a:ext cx="1547814" cy="1533525"/>
          </a:xfrm>
          <a:prstGeom prst="ellipse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7EEB5A7-C549-214E-8103-2893EAA8D3D6}"/>
              </a:ext>
            </a:extLst>
          </p:cNvPr>
          <p:cNvSpPr/>
          <p:nvPr/>
        </p:nvSpPr>
        <p:spPr>
          <a:xfrm>
            <a:off x="6496049" y="3286125"/>
            <a:ext cx="1847851" cy="1027509"/>
          </a:xfrm>
          <a:prstGeom prst="roundRect">
            <a:avLst/>
          </a:prstGeom>
          <a:solidFill>
            <a:srgbClr val="3494BA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CB626F-09FA-A543-B5B8-C8723FC6EC6C}"/>
              </a:ext>
            </a:extLst>
          </p:cNvPr>
          <p:cNvSpPr txBox="1"/>
          <p:nvPr/>
        </p:nvSpPr>
        <p:spPr>
          <a:xfrm>
            <a:off x="78683" y="6156295"/>
            <a:ext cx="25787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ABS Information Kit produced and published by the CBD secretariat (2011)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58E18FED-513D-DF49-9FD8-48AC658D3070}"/>
              </a:ext>
            </a:extLst>
          </p:cNvPr>
          <p:cNvSpPr/>
          <p:nvPr/>
        </p:nvSpPr>
        <p:spPr>
          <a:xfrm>
            <a:off x="5738813" y="5965031"/>
            <a:ext cx="1847851" cy="819150"/>
          </a:xfrm>
          <a:prstGeom prst="roundRect">
            <a:avLst/>
          </a:prstGeom>
          <a:solidFill>
            <a:srgbClr val="8550BA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9000B23B-01C9-EE48-BB82-F49A9A40207B}"/>
              </a:ext>
            </a:extLst>
          </p:cNvPr>
          <p:cNvSpPr txBox="1">
            <a:spLocks/>
          </p:cNvSpPr>
          <p:nvPr/>
        </p:nvSpPr>
        <p:spPr>
          <a:xfrm>
            <a:off x="1368079" y="1947104"/>
            <a:ext cx="2037374" cy="61750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914378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100" kern="800" spc="-4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8" rtl="0" eaLnBrk="1" fontAlgn="auto" latinLnBrk="0" hangingPunct="1">
              <a:lnSpc>
                <a:spcPct val="86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800" cap="none" spc="-4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Access</a:t>
            </a: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52B5C2BA-ED9B-1B4E-B28F-47544EF79E28}"/>
              </a:ext>
            </a:extLst>
          </p:cNvPr>
          <p:cNvSpPr txBox="1">
            <a:spLocks/>
          </p:cNvSpPr>
          <p:nvPr/>
        </p:nvSpPr>
        <p:spPr>
          <a:xfrm>
            <a:off x="9463797" y="5515590"/>
            <a:ext cx="2812402" cy="74172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defTabSz="914378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2100" kern="800" spc="-4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8" rtl="0" eaLnBrk="1" fontAlgn="auto" latinLnBrk="0" hangingPunct="1">
              <a:lnSpc>
                <a:spcPct val="86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800" cap="none" spc="-4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Benefit-Sharing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6970622-D70C-334A-85F2-601514599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8373E0-4928-44DF-81AA-D2D8B6289CA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637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612B9E7-0C6E-02B4-E49D-BDE7FD7F259C}"/>
              </a:ext>
            </a:extLst>
          </p:cNvPr>
          <p:cNvGrpSpPr/>
          <p:nvPr/>
        </p:nvGrpSpPr>
        <p:grpSpPr>
          <a:xfrm>
            <a:off x="1240833" y="152054"/>
            <a:ext cx="10361247" cy="6448989"/>
            <a:chOff x="255380" y="1488480"/>
            <a:chExt cx="5844967" cy="327762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B66C48F-16BB-5A6F-6699-32F4181929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172" t="2279" r="1261" b="3837"/>
            <a:stretch/>
          </p:blipFill>
          <p:spPr>
            <a:xfrm>
              <a:off x="261522" y="1488480"/>
              <a:ext cx="5549265" cy="321432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4FAB256-9336-BBF9-1713-257B789EB4E0}"/>
                </a:ext>
              </a:extLst>
            </p:cNvPr>
            <p:cNvSpPr/>
            <p:nvPr/>
          </p:nvSpPr>
          <p:spPr>
            <a:xfrm>
              <a:off x="255380" y="4207637"/>
              <a:ext cx="5844967" cy="5584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F371DE8-5CDF-DDB8-767C-B686014B20AF}"/>
                </a:ext>
              </a:extLst>
            </p:cNvPr>
            <p:cNvSpPr/>
            <p:nvPr/>
          </p:nvSpPr>
          <p:spPr>
            <a:xfrm>
              <a:off x="4919614" y="3937956"/>
              <a:ext cx="891173" cy="55846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9DFE2F3-E165-8808-B054-06E25050CA8E}"/>
              </a:ext>
            </a:extLst>
          </p:cNvPr>
          <p:cNvGrpSpPr/>
          <p:nvPr/>
        </p:nvGrpSpPr>
        <p:grpSpPr>
          <a:xfrm>
            <a:off x="8950327" y="5204662"/>
            <a:ext cx="3319646" cy="669158"/>
            <a:chOff x="4864617" y="17977"/>
            <a:chExt cx="2048780" cy="75529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1254298-1E53-A8BA-F0C6-B89605238251}"/>
                </a:ext>
              </a:extLst>
            </p:cNvPr>
            <p:cNvSpPr/>
            <p:nvPr/>
          </p:nvSpPr>
          <p:spPr>
            <a:xfrm>
              <a:off x="4864617" y="17977"/>
              <a:ext cx="1869545" cy="75529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8753902-6B1E-3003-8D16-A5750F76B0D7}"/>
                </a:ext>
              </a:extLst>
            </p:cNvPr>
            <p:cNvSpPr txBox="1"/>
            <p:nvPr/>
          </p:nvSpPr>
          <p:spPr>
            <a:xfrm>
              <a:off x="5139097" y="68825"/>
              <a:ext cx="1774300" cy="482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Areas Beyond National Jurisdiction (ABNJ)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18C19E1-3926-3026-3044-95F1A8E419DA}"/>
                </a:ext>
              </a:extLst>
            </p:cNvPr>
            <p:cNvSpPr/>
            <p:nvPr/>
          </p:nvSpPr>
          <p:spPr>
            <a:xfrm>
              <a:off x="4959861" y="203973"/>
              <a:ext cx="149472" cy="344228"/>
            </a:xfrm>
            <a:prstGeom prst="rect">
              <a:avLst/>
            </a:prstGeom>
            <a:solidFill>
              <a:srgbClr val="7DAEDF"/>
            </a:solidFill>
            <a:ln>
              <a:solidFill>
                <a:srgbClr val="7DAED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6AF1E0E-343B-2AFD-F0E5-4652658E0F95}"/>
              </a:ext>
            </a:extLst>
          </p:cNvPr>
          <p:cNvSpPr txBox="1"/>
          <p:nvPr/>
        </p:nvSpPr>
        <p:spPr>
          <a:xfrm>
            <a:off x="10032753" y="6560945"/>
            <a:ext cx="25787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Vlaams Instituut voor de Zee, 2014.</a:t>
            </a:r>
          </a:p>
        </p:txBody>
      </p:sp>
    </p:spTree>
    <p:extLst>
      <p:ext uri="{BB962C8B-B14F-4D97-AF65-F5344CB8AC3E}">
        <p14:creationId xmlns:p14="http://schemas.microsoft.com/office/powerpoint/2010/main" val="37533087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D0786E0-DEFA-4753-BD36-AF75C71DB8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07"/>
          <a:stretch/>
        </p:blipFill>
        <p:spPr bwMode="auto">
          <a:xfrm>
            <a:off x="-50180" y="0"/>
            <a:ext cx="122421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50180" y="4470400"/>
            <a:ext cx="12242180" cy="2387600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  <a:latin typeface="+mn-lt"/>
              </a:rPr>
              <a:t>UN Negotiations on Marine Biodiversity Beyond National Jurisdiction (BBNJ)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3028</TotalTime>
  <Words>945</Words>
  <Application>Microsoft Office PowerPoint</Application>
  <PresentationFormat>Widescreen</PresentationFormat>
  <Paragraphs>117</Paragraphs>
  <Slides>19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1_Office Theme</vt:lpstr>
      <vt:lpstr>PowerPoint Presentation</vt:lpstr>
      <vt:lpstr>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 Negotiations on Marine Biodiversity Beyond National Jurisdiction (BBNJ)</vt:lpstr>
      <vt:lpstr>UN BBNJ negotiations timeline</vt:lpstr>
      <vt:lpstr>PowerPoint Presentation</vt:lpstr>
      <vt:lpstr>Marine genetic resources, including questions on the sharing of benefits – key elements</vt:lpstr>
      <vt:lpstr>PowerPoint Presentation</vt:lpstr>
      <vt:lpstr>PowerPoint Presentation</vt:lpstr>
      <vt:lpstr>Marine genetic resources, including questions on the sharing of benefits – elements requiring further discussion</vt:lpstr>
      <vt:lpstr>Marine genetic resources, including questions on the sharing of benefits – elements requiring further discussion</vt:lpstr>
      <vt:lpstr>UN BBNJ negotiations timeline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Britt Alexander</dc:creator>
  <cp:lastModifiedBy>Britt Alexander</cp:lastModifiedBy>
  <cp:revision>3</cp:revision>
  <dcterms:created xsi:type="dcterms:W3CDTF">2022-04-20T13:17:13Z</dcterms:created>
  <dcterms:modified xsi:type="dcterms:W3CDTF">2022-09-15T07:17:18Z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a62f585-b40f-4ab9-bafe-39150f03d124_Enabled">
    <vt:lpwstr>true</vt:lpwstr>
  </property>
  <property fmtid="{D5CDD505-2E9C-101B-9397-08002B2CF9AE}" pid="3" name="MSIP_Label_ba62f585-b40f-4ab9-bafe-39150f03d124_SetDate">
    <vt:lpwstr>2022-04-20T13:17:22Z</vt:lpwstr>
  </property>
  <property fmtid="{D5CDD505-2E9C-101B-9397-08002B2CF9AE}" pid="4" name="MSIP_Label_ba62f585-b40f-4ab9-bafe-39150f03d124_Method">
    <vt:lpwstr>Standard</vt:lpwstr>
  </property>
  <property fmtid="{D5CDD505-2E9C-101B-9397-08002B2CF9AE}" pid="5" name="MSIP_Label_ba62f585-b40f-4ab9-bafe-39150f03d124_Name">
    <vt:lpwstr>OFFICIAL</vt:lpwstr>
  </property>
  <property fmtid="{D5CDD505-2E9C-101B-9397-08002B2CF9AE}" pid="6" name="MSIP_Label_ba62f585-b40f-4ab9-bafe-39150f03d124_SiteId">
    <vt:lpwstr>cbac7005-02c1-43eb-b497-e6492d1b2dd8</vt:lpwstr>
  </property>
  <property fmtid="{D5CDD505-2E9C-101B-9397-08002B2CF9AE}" pid="7" name="MSIP_Label_ba62f585-b40f-4ab9-bafe-39150f03d124_ActionId">
    <vt:lpwstr>06ba3de4-e788-40b4-babf-14cdb826d80a</vt:lpwstr>
  </property>
  <property fmtid="{D5CDD505-2E9C-101B-9397-08002B2CF9AE}" pid="8" name="MSIP_Label_ba62f585-b40f-4ab9-bafe-39150f03d124_ContentBits">
    <vt:lpwstr>0</vt:lpwstr>
  </property>
</Properties>
</file>